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0"/>
  </p:notes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83" r:id="rId15"/>
    <p:sldId id="284" r:id="rId16"/>
    <p:sldId id="285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A186A-8C93-4BB3-B282-9127D3F4C0E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F9F3-BCDD-4B58-8A8C-48DC24B3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F9F3-BCDD-4B58-8A8C-48DC24B34E6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6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5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3449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3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62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5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03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9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5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7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0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8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4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7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1B11A58-FE62-4B48-8C09-96F67E65656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EB205-0E43-4FD1-A4DA-45192390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01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7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jpe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jpeg"/><Relationship Id="rId4" Type="http://schemas.openxmlformats.org/officeDocument/2006/relationships/image" Target="../media/image7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eg"/><Relationship Id="rId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eg"/><Relationship Id="rId4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jpeg"/><Relationship Id="rId4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B039-56D8-E0E4-9144-B4D89A01A4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i="0" u="none" strike="noStrike" baseline="0" dirty="0">
                <a:latin typeface="Calibri-Bold"/>
              </a:rPr>
              <a:t>Accounts Receivable Operations and Reporting in Oracle ERP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B6C23-EEC0-F995-B7F3-CE37721BB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baseline="0" dirty="0">
                <a:latin typeface="Calibri-Bold"/>
              </a:rPr>
              <a:t>Customer Invoices and Billing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2322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F2EB52-FE37-E372-BCF4-14C84489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671" y="123605"/>
            <a:ext cx="12152291" cy="67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48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A3672C-68F5-FFA8-7612-C2DC33FA2E38}"/>
              </a:ext>
            </a:extLst>
          </p:cNvPr>
          <p:cNvSpPr txBox="1"/>
          <p:nvPr/>
        </p:nvSpPr>
        <p:spPr>
          <a:xfrm>
            <a:off x="551794" y="409903"/>
            <a:ext cx="463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Balance Revaluation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31B5C-07BF-328D-890E-785D47B98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2" y="893251"/>
            <a:ext cx="8301202" cy="59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87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7A33EB-E5AF-C595-5861-E40D52C3D512}"/>
              </a:ext>
            </a:extLst>
          </p:cNvPr>
          <p:cNvSpPr txBox="1"/>
          <p:nvPr/>
        </p:nvSpPr>
        <p:spPr>
          <a:xfrm>
            <a:off x="472966" y="614856"/>
            <a:ext cx="8667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dirty="0"/>
              <a:t>عرض نافذة اختيار نوع الطلب الجديد، حيث يمكن اختيار طلب فردي او مجموعة طلبات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393D7-1FD5-4222-D302-D358AC43C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60" y="1229678"/>
            <a:ext cx="7638228" cy="55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095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1E2A66-7F04-0229-18F9-2AF1F11B1460}"/>
              </a:ext>
            </a:extLst>
          </p:cNvPr>
          <p:cNvSpPr txBox="1"/>
          <p:nvPr/>
        </p:nvSpPr>
        <p:spPr>
          <a:xfrm>
            <a:off x="441434" y="220717"/>
            <a:ext cx="4256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 Balance Revaluation Report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4C2F2-E5D3-5537-F745-5781B0601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14" y="1229042"/>
            <a:ext cx="8052073" cy="56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664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54CA8-E2CC-A28F-1F3D-BD3C67F384CB}"/>
              </a:ext>
            </a:extLst>
          </p:cNvPr>
          <p:cNvSpPr txBox="1"/>
          <p:nvPr/>
        </p:nvSpPr>
        <p:spPr>
          <a:xfrm>
            <a:off x="425670" y="520263"/>
            <a:ext cx="5817476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Aft>
                <a:spcPts val="800"/>
              </a:spcAft>
              <a:tabLst>
                <a:tab pos="3810000" algn="l"/>
              </a:tabLst>
            </a:pPr>
            <a:r>
              <a:rPr lang="ar-E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قائمة بجميع الطلبات التي تم تقديمها في النظام وجميعها في حاله صحيحه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E11A6-6A07-0088-8E26-8E35F4DA2B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28" y="1006312"/>
            <a:ext cx="8702565" cy="58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212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35A1C3-4E77-686F-4631-797343DDBD08}"/>
              </a:ext>
            </a:extLst>
          </p:cNvPr>
          <p:cNvSpPr txBox="1"/>
          <p:nvPr/>
        </p:nvSpPr>
        <p:spPr>
          <a:xfrm>
            <a:off x="488731" y="630620"/>
            <a:ext cx="4351283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 Balance R evaluation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903C5-1F16-40FB-C95E-3F3F719B2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76" y="1152313"/>
            <a:ext cx="8056179" cy="572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11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819773-EAD1-14BB-9A92-52649AA92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86" y="1408112"/>
            <a:ext cx="7172369" cy="54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800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DF36E9-3F77-D26D-9ADC-9EBC91B53480}"/>
              </a:ext>
            </a:extLst>
          </p:cNvPr>
          <p:cNvSpPr txBox="1"/>
          <p:nvPr/>
        </p:nvSpPr>
        <p:spPr>
          <a:xfrm>
            <a:off x="504497" y="299545"/>
            <a:ext cx="5171089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Transaction Register"</a:t>
            </a:r>
            <a:r>
              <a:rPr lang="ar-E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هو تقرير لسجل المعاملات المالي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1CAEF-E90A-9F8B-FCF5-DD2CAFBA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1" y="873981"/>
            <a:ext cx="11639657" cy="53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662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823C8F-E93B-B5D7-1637-F5C3E85EE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90" y="687821"/>
            <a:ext cx="7551682" cy="60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447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A9C534-320F-2DC1-B1C5-F3CF45F28D34}"/>
              </a:ext>
            </a:extLst>
          </p:cNvPr>
          <p:cNvSpPr txBox="1"/>
          <p:nvPr/>
        </p:nvSpPr>
        <p:spPr>
          <a:xfrm>
            <a:off x="646386" y="488731"/>
            <a:ext cx="8493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Write-offs</a:t>
            </a:r>
          </a:p>
          <a:p>
            <a:r>
              <a:rPr lang="en-US" dirty="0"/>
              <a:t>Process and Post Write-offs for Uncollectible Accounts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CCE88-CE2A-DA08-A436-A831004DDA3C}"/>
              </a:ext>
            </a:extLst>
          </p:cNvPr>
          <p:cNvSpPr txBox="1"/>
          <p:nvPr/>
        </p:nvSpPr>
        <p:spPr>
          <a:xfrm>
            <a:off x="472966" y="1529255"/>
            <a:ext cx="8667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1- Navigator setup receivables activities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7FAC7-E17C-EEAB-6202-C8EFE64A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82" y="1529255"/>
            <a:ext cx="5943600" cy="49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748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3D6CB2-BB27-D3A0-DE67-2080A014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48" y="449202"/>
            <a:ext cx="7598980" cy="63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1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8BF64-5AAE-885B-0A2C-E66A3185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266883"/>
            <a:ext cx="11887200" cy="63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403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665760-A17F-0CC1-732C-538D9F47007E}"/>
              </a:ext>
            </a:extLst>
          </p:cNvPr>
          <p:cNvSpPr txBox="1"/>
          <p:nvPr/>
        </p:nvSpPr>
        <p:spPr>
          <a:xfrm>
            <a:off x="409903" y="189186"/>
            <a:ext cx="8730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	Full the digit of name and 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20097E-FBCC-DAC4-6948-DE81F6718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97" y="678814"/>
            <a:ext cx="6734503" cy="62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453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2409C2-AAEC-D843-337C-FF4691BF3CD1}"/>
              </a:ext>
            </a:extLst>
          </p:cNvPr>
          <p:cNvSpPr txBox="1"/>
          <p:nvPr/>
        </p:nvSpPr>
        <p:spPr>
          <a:xfrm>
            <a:off x="268014" y="173421"/>
            <a:ext cx="887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	Choose type digit as (receipt write-offs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B512D-6088-387A-430A-44C7A2981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72" y="584517"/>
            <a:ext cx="6403428" cy="61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00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69BF87-B295-BC94-8675-775ACD9CAFD2}"/>
              </a:ext>
            </a:extLst>
          </p:cNvPr>
          <p:cNvSpPr txBox="1"/>
          <p:nvPr/>
        </p:nvSpPr>
        <p:spPr>
          <a:xfrm>
            <a:off x="441434" y="315310"/>
            <a:ext cx="8698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	Choose activity GL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85790-B3E0-D05A-B8FD-D529A9B66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55955"/>
            <a:ext cx="5943600" cy="55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050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4A0BC9-6719-858E-8F35-976C576CA186}"/>
              </a:ext>
            </a:extLst>
          </p:cNvPr>
          <p:cNvSpPr txBox="1"/>
          <p:nvPr/>
        </p:nvSpPr>
        <p:spPr>
          <a:xfrm>
            <a:off x="409903" y="315310"/>
            <a:ext cx="8730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5.	Click 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3DABD-8ADF-A07C-B913-56D56FD0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19137"/>
            <a:ext cx="59436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456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9D4F4C-F092-AF7A-3409-4D9FD84F1C0E}"/>
              </a:ext>
            </a:extLst>
          </p:cNvPr>
          <p:cNvSpPr txBox="1"/>
          <p:nvPr/>
        </p:nvSpPr>
        <p:spPr>
          <a:xfrm>
            <a:off x="504497" y="394138"/>
            <a:ext cx="863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6.	Full the digit of account as Bad Debits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339EF-8D41-8610-F5AF-3F3170E4C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45" y="1191577"/>
            <a:ext cx="7396655" cy="556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628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28AE99-F573-5F7B-9172-B1A0046A10E6}"/>
              </a:ext>
            </a:extLst>
          </p:cNvPr>
          <p:cNvSpPr txBox="1"/>
          <p:nvPr/>
        </p:nvSpPr>
        <p:spPr>
          <a:xfrm>
            <a:off x="409903" y="488731"/>
            <a:ext cx="8730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7.	Search for bad debits and select it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C052F-B390-39A6-F450-7F1E1261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47" y="957670"/>
            <a:ext cx="9128235" cy="53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419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0BDC6A-EAB3-D2C9-0C10-EB58F590F9CE}"/>
              </a:ext>
            </a:extLst>
          </p:cNvPr>
          <p:cNvSpPr txBox="1"/>
          <p:nvPr/>
        </p:nvSpPr>
        <p:spPr>
          <a:xfrm>
            <a:off x="472966" y="236483"/>
            <a:ext cx="8667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8.	After select the bad debit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BA0E9-F829-E067-EE3D-FD8809D5A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965" y="605815"/>
            <a:ext cx="9120649" cy="619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235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F0000-A4E7-9513-BB72-ABEA7833939C}"/>
              </a:ext>
            </a:extLst>
          </p:cNvPr>
          <p:cNvSpPr txBox="1"/>
          <p:nvPr/>
        </p:nvSpPr>
        <p:spPr>
          <a:xfrm>
            <a:off x="189186" y="409903"/>
            <a:ext cx="8950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9.	Then click ok to continue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85E10-18A9-4041-B281-D13B163C8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2273617"/>
            <a:ext cx="8434551" cy="32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70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CCFD6-5D60-579E-3F6F-BF0ADFAE7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72" y="1141095"/>
            <a:ext cx="5943600" cy="5716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DF296-8328-7F11-523B-F6FB010AEDA3}"/>
              </a:ext>
            </a:extLst>
          </p:cNvPr>
          <p:cNvSpPr txBox="1"/>
          <p:nvPr/>
        </p:nvSpPr>
        <p:spPr>
          <a:xfrm>
            <a:off x="409903" y="283779"/>
            <a:ext cx="8730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activity GL account and GL account description  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803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111A6-C30F-3064-FB40-426CBC88568A}"/>
              </a:ext>
            </a:extLst>
          </p:cNvPr>
          <p:cNvSpPr txBox="1"/>
          <p:nvPr/>
        </p:nvSpPr>
        <p:spPr>
          <a:xfrm>
            <a:off x="488731" y="220717"/>
            <a:ext cx="86513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Approval Limits</a:t>
            </a:r>
          </a:p>
          <a:p>
            <a:r>
              <a:rPr lang="en-US" dirty="0"/>
              <a:t>Review the impact of write-offs on the customer account and financial report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A94D41-FADA-103F-19D6-277CABA0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10" y="1024728"/>
            <a:ext cx="7869621" cy="58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95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3AB132-905E-C34A-4247-00C0509D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" y="275285"/>
            <a:ext cx="11937035" cy="63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38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2C41D4-0076-52C7-BDCF-3942DE7CF6FA}"/>
              </a:ext>
            </a:extLst>
          </p:cNvPr>
          <p:cNvSpPr txBox="1"/>
          <p:nvPr/>
        </p:nvSpPr>
        <p:spPr>
          <a:xfrm>
            <a:off x="362607" y="425670"/>
            <a:ext cx="8777451" cy="1167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Make a document type as receipt write-offs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 look at the ( to amount )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inverse relationship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5D4BE-92A2-7D82-32E6-A263E270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76" y="1592913"/>
            <a:ext cx="7538545" cy="49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447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4B94FC-5B69-F7C7-F889-5121D37A9139}"/>
              </a:ext>
            </a:extLst>
          </p:cNvPr>
          <p:cNvSpPr txBox="1"/>
          <p:nvPr/>
        </p:nvSpPr>
        <p:spPr>
          <a:xfrm>
            <a:off x="378373" y="331076"/>
            <a:ext cx="8761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Receipts -----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receipts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70C97-F4CD-C66D-7DAC-8820B459C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24" y="1416367"/>
            <a:ext cx="8027276" cy="543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56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34CC2E-ECD7-A1BC-A23B-177716CD8327}"/>
              </a:ext>
            </a:extLst>
          </p:cNvPr>
          <p:cNvSpPr txBox="1"/>
          <p:nvPr/>
        </p:nvSpPr>
        <p:spPr>
          <a:xfrm>
            <a:off x="236483" y="441434"/>
            <a:ext cx="8903575" cy="1570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Choose receipt number and method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Enter the dates (receipt – GL- Maturity)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Enter customer data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Press apply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E9DE7-D754-41DC-2C30-CEC064621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97" y="1269340"/>
            <a:ext cx="7743497" cy="53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10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049F33-7BE0-ED52-A35F-076C91B4FF62}"/>
              </a:ext>
            </a:extLst>
          </p:cNvPr>
          <p:cNvSpPr txBox="1"/>
          <p:nvPr/>
        </p:nvSpPr>
        <p:spPr>
          <a:xfrm>
            <a:off x="583324" y="630621"/>
            <a:ext cx="855673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Choose receipt write-offs from apply to digit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31731-2E5D-1848-642E-CDA10E8DC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59" y="1272537"/>
            <a:ext cx="8556734" cy="52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827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69FBC0-14A2-E2F1-F0B8-2736D0F737DC}"/>
              </a:ext>
            </a:extLst>
          </p:cNvPr>
          <p:cNvSpPr txBox="1"/>
          <p:nvPr/>
        </p:nvSpPr>
        <p:spPr>
          <a:xfrm>
            <a:off x="488731" y="457201"/>
            <a:ext cx="8651327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Ensure that date an amount are right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552B0-7213-1456-EF28-32FC78682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83" y="973914"/>
            <a:ext cx="10042633" cy="542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546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F66E0C-8C3B-C003-97C9-B2B6134D7352}"/>
              </a:ext>
            </a:extLst>
          </p:cNvPr>
          <p:cNvSpPr txBox="1"/>
          <p:nvPr/>
        </p:nvSpPr>
        <p:spPr>
          <a:xfrm>
            <a:off x="346841" y="536029"/>
            <a:ext cx="8793217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Go to activity digit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AB774-3527-5C3D-5796-353B53FB8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03" y="1380719"/>
            <a:ext cx="7817069" cy="518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615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6A19CF-467C-F84E-6507-3666A0B5A13B}"/>
              </a:ext>
            </a:extLst>
          </p:cNvPr>
          <p:cNvSpPr txBox="1"/>
          <p:nvPr/>
        </p:nvSpPr>
        <p:spPr>
          <a:xfrm>
            <a:off x="536028" y="472966"/>
            <a:ext cx="8604030" cy="77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Choose your account write-offs account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ahmed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write-offs )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D1590-7434-E8C0-B5CE-387A1259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55" y="1405572"/>
            <a:ext cx="7538545" cy="51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142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C2FD6E-1404-D9B6-C614-12029B9A7007}"/>
              </a:ext>
            </a:extLst>
          </p:cNvPr>
          <p:cNvSpPr txBox="1"/>
          <p:nvPr/>
        </p:nvSpPr>
        <p:spPr>
          <a:xfrm>
            <a:off x="346841" y="362607"/>
            <a:ext cx="8793217" cy="77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From tool menu choose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Create final accounting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B5389-B236-18F0-C2B9-D4B3F3E10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85" y="1129030"/>
            <a:ext cx="5828030" cy="459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426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DD04D-A113-240E-A1E0-762C6DB3EE68}"/>
              </a:ext>
            </a:extLst>
          </p:cNvPr>
          <p:cNvSpPr txBox="1"/>
          <p:nvPr/>
        </p:nvSpPr>
        <p:spPr>
          <a:xfrm>
            <a:off x="740979" y="488731"/>
            <a:ext cx="8399079" cy="1171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cash account is depts. With 7000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 write-offs account is credit with 7000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AFF57-FD83-BA6B-8F96-AB4D73F6B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98" y="1253523"/>
            <a:ext cx="64293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901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EFAC00-EBD1-7CEB-A2B2-57975ED566B1}"/>
              </a:ext>
            </a:extLst>
          </p:cNvPr>
          <p:cNvSpPr txBox="1"/>
          <p:nvPr/>
        </p:nvSpPr>
        <p:spPr>
          <a:xfrm>
            <a:off x="204952" y="299545"/>
            <a:ext cx="8935106" cy="77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 Reconciliation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First, open cash management module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صورة 18">
            <a:extLst>
              <a:ext uri="{FF2B5EF4-FFF2-40B4-BE49-F238E27FC236}">
                <a16:creationId xmlns:a16="http://schemas.microsoft.com/office/drawing/2014/main" id="{8DFA7AF6-D75B-DDDB-F59D-1786295AF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375662"/>
            <a:ext cx="6590265" cy="51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75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39755A-C823-BE5F-FC7D-2D00E393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3" y="250078"/>
            <a:ext cx="11895588" cy="633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443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24CFE1-C53A-CDE8-7DE5-1AEA68F940CD}"/>
              </a:ext>
            </a:extLst>
          </p:cNvPr>
          <p:cNvSpPr txBox="1"/>
          <p:nvPr/>
        </p:nvSpPr>
        <p:spPr>
          <a:xfrm>
            <a:off x="756745" y="457201"/>
            <a:ext cx="8383313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From bank statement, choose bank statement and reconciliation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صورة 24">
            <a:extLst>
              <a:ext uri="{FF2B5EF4-FFF2-40B4-BE49-F238E27FC236}">
                <a16:creationId xmlns:a16="http://schemas.microsoft.com/office/drawing/2014/main" id="{85BF703C-C230-30A7-2490-441575763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45" y="1373822"/>
            <a:ext cx="7614745" cy="52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307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F460C9-5D36-1122-468A-CC452258A5EC}"/>
              </a:ext>
            </a:extLst>
          </p:cNvPr>
          <p:cNvSpPr txBox="1"/>
          <p:nvPr/>
        </p:nvSpPr>
        <p:spPr>
          <a:xfrm>
            <a:off x="646386" y="362607"/>
            <a:ext cx="8493672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Press new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صورة 29">
            <a:extLst>
              <a:ext uri="{FF2B5EF4-FFF2-40B4-BE49-F238E27FC236}">
                <a16:creationId xmlns:a16="http://schemas.microsoft.com/office/drawing/2014/main" id="{53199784-71AB-A854-104D-313865240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59" y="956572"/>
            <a:ext cx="8734096" cy="58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770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48BDF-7871-615A-06BF-A90686620425}"/>
              </a:ext>
            </a:extLst>
          </p:cNvPr>
          <p:cNvSpPr txBox="1"/>
          <p:nvPr/>
        </p:nvSpPr>
        <p:spPr>
          <a:xfrm>
            <a:off x="725214" y="1"/>
            <a:ext cx="841484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Fill the data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صورة 30">
            <a:extLst>
              <a:ext uri="{FF2B5EF4-FFF2-40B4-BE49-F238E27FC236}">
                <a16:creationId xmlns:a16="http://schemas.microsoft.com/office/drawing/2014/main" id="{DC3317C0-E148-6F58-7535-54251D603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45" y="882272"/>
            <a:ext cx="8008883" cy="56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51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92342A-F649-5C92-E6D0-01986835A59C}"/>
              </a:ext>
            </a:extLst>
          </p:cNvPr>
          <p:cNvSpPr txBox="1"/>
          <p:nvPr/>
        </p:nvSpPr>
        <p:spPr>
          <a:xfrm>
            <a:off x="788276" y="472966"/>
            <a:ext cx="8351782" cy="1171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Bank account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Account number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Make the date at the same period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صورة 31">
            <a:extLst>
              <a:ext uri="{FF2B5EF4-FFF2-40B4-BE49-F238E27FC236}">
                <a16:creationId xmlns:a16="http://schemas.microsoft.com/office/drawing/2014/main" id="{B36A0BE2-654B-B5C7-9A99-D79BD512B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2" y="1818374"/>
            <a:ext cx="6844862" cy="484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58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4CD00-3683-066F-4B4D-BA853CEE802C}"/>
              </a:ext>
            </a:extLst>
          </p:cNvPr>
          <p:cNvSpPr txBox="1"/>
          <p:nvPr/>
        </p:nvSpPr>
        <p:spPr>
          <a:xfrm>
            <a:off x="1592317" y="504497"/>
            <a:ext cx="7547741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Press lines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صورة 33">
            <a:extLst>
              <a:ext uri="{FF2B5EF4-FFF2-40B4-BE49-F238E27FC236}">
                <a16:creationId xmlns:a16="http://schemas.microsoft.com/office/drawing/2014/main" id="{AD640C8D-2815-63ED-F936-1D1A68E61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17" y="968434"/>
            <a:ext cx="8071945" cy="57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71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34">
            <a:extLst>
              <a:ext uri="{FF2B5EF4-FFF2-40B4-BE49-F238E27FC236}">
                <a16:creationId xmlns:a16="http://schemas.microsoft.com/office/drawing/2014/main" id="{89C2481F-34D4-C256-2A49-FC6B0AFBC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79" y="732921"/>
            <a:ext cx="8324193" cy="58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026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5AA088-47AF-D957-D1F8-72BF5CF20EC9}"/>
              </a:ext>
            </a:extLst>
          </p:cNvPr>
          <p:cNvSpPr txBox="1"/>
          <p:nvPr/>
        </p:nvSpPr>
        <p:spPr>
          <a:xfrm>
            <a:off x="614855" y="283779"/>
            <a:ext cx="8525203" cy="1171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Fill the data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Line. Type . account number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Transaction date…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صورة 35">
            <a:extLst>
              <a:ext uri="{FF2B5EF4-FFF2-40B4-BE49-F238E27FC236}">
                <a16:creationId xmlns:a16="http://schemas.microsoft.com/office/drawing/2014/main" id="{E184428A-26CC-3160-DB1E-08F69132D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90" y="1455766"/>
            <a:ext cx="7428186" cy="51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649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36">
            <a:extLst>
              <a:ext uri="{FF2B5EF4-FFF2-40B4-BE49-F238E27FC236}">
                <a16:creationId xmlns:a16="http://schemas.microsoft.com/office/drawing/2014/main" id="{4007A593-CC9E-4DA6-8773-AC56CC33C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2" y="966787"/>
            <a:ext cx="7285475" cy="58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702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38">
            <a:extLst>
              <a:ext uri="{FF2B5EF4-FFF2-40B4-BE49-F238E27FC236}">
                <a16:creationId xmlns:a16="http://schemas.microsoft.com/office/drawing/2014/main" id="{FDC8253F-8B9F-CD24-4D6E-72A9EA0E7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87" y="135155"/>
            <a:ext cx="62960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5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109D3-1CFA-2C16-072C-EE200C079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449889" cy="761227"/>
          </a:xfrm>
        </p:spPr>
        <p:txBody>
          <a:bodyPr/>
          <a:lstStyle/>
          <a:p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Enter Invoice Header Details</a:t>
            </a:r>
            <a:endParaRPr lang="en-US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D2F3B7-0EE8-A898-9822-5950516FE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" y="1213945"/>
            <a:ext cx="11814931" cy="545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5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CE793-C37D-50A3-6901-4EF7D094C77B}"/>
              </a:ext>
            </a:extLst>
          </p:cNvPr>
          <p:cNvSpPr txBox="1"/>
          <p:nvPr/>
        </p:nvSpPr>
        <p:spPr>
          <a:xfrm>
            <a:off x="536028" y="472966"/>
            <a:ext cx="8604030" cy="1561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Transaction Type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Choose the invoice type (e.g., Standard Invoice, Credit Memo). 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 Name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Select the customer from the list. 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Bill-to and Ship-to Addresses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Ensure the correct addresses are populated. 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Payment Terms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Select terms like "Net 30", "Net 60", etc. 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Transaction Date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Select the date for the invoice.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33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F4EA0-EA20-BFE1-C14F-9D38032BB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718329"/>
            <a:ext cx="10074165" cy="60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99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DA19A-AD10-260E-DD11-0B5DB45E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0" u="none" strike="noStrike" baseline="0" dirty="0">
                <a:latin typeface="Calibri-Bold"/>
              </a:rPr>
              <a:t>Auto-Invoicing Process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:</a:t>
            </a:r>
            <a:br>
              <a:rPr lang="en-US" sz="2800" b="0" i="0" u="none" strike="noStrike" baseline="0" dirty="0">
                <a:latin typeface="Calibri" panose="020F0502020204030204" pitchFamily="34" charset="0"/>
              </a:rPr>
            </a:br>
            <a:br>
              <a:rPr lang="en-US" sz="1800" b="0" i="0" u="none" strike="noStrike" baseline="0" dirty="0">
                <a:latin typeface="CourierNewPSMT"/>
              </a:rPr>
            </a:br>
            <a:r>
              <a:rPr lang="en-US" sz="2000" b="1" i="0" u="none" strike="noStrike" baseline="0" dirty="0">
                <a:latin typeface="Calibri" panose="020F0502020204030204" pitchFamily="34" charset="0"/>
              </a:rPr>
              <a:t>Use the auto-invoice process to import and generate invoices from other modules (e.g., Order Management).</a:t>
            </a:r>
            <a:br>
              <a:rPr lang="en-US" sz="2000" b="1" i="0" u="none" strike="noStrike" baseline="0" dirty="0">
                <a:latin typeface="CourierNewPSMT"/>
              </a:rPr>
            </a:br>
            <a:r>
              <a:rPr lang="en-US" sz="2000" b="1" i="0" u="none" strike="noStrike" baseline="0" dirty="0">
                <a:latin typeface="Calibri" panose="020F0502020204030204" pitchFamily="34" charset="0"/>
              </a:rPr>
              <a:t>Validate and post auto-generated invoices</a:t>
            </a:r>
            <a:endParaRPr lang="en-US" sz="2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CCA5D7-8BDD-AC07-763C-6015AA6B8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7" y="2068404"/>
            <a:ext cx="9683261" cy="458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5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6A213A-220C-9368-2054-29661632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03" y="157655"/>
            <a:ext cx="9682880" cy="65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3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399899-9FFD-2EAC-57A6-39E784D1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21" y="103898"/>
            <a:ext cx="8986345" cy="67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4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FFF7F-AC13-CB7B-E291-7337B1C36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965731" cy="315912"/>
          </a:xfrm>
        </p:spPr>
        <p:txBody>
          <a:bodyPr>
            <a:normAutofit fontScale="90000"/>
          </a:bodyPr>
          <a:lstStyle/>
          <a:p>
            <a:r>
              <a:rPr lang="en-US" sz="2800" b="1" i="0" u="none" strike="noStrike" baseline="0" dirty="0">
                <a:latin typeface="Calibri-Bold"/>
              </a:rPr>
              <a:t>Create and Manage Customer Invoices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: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49C2-2930-7B90-8C52-044D7B2CE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0524"/>
            <a:ext cx="10515600" cy="5136439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Learn how to create manual customer invoices.</a:t>
            </a:r>
            <a:endParaRPr lang="en-US" sz="1800" b="0" i="0" u="none" strike="noStrike" baseline="0" dirty="0">
              <a:latin typeface="CourierNewPSMT"/>
            </a:endParaRP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Review invoice details such as customer information, payment terms, and line items.</a:t>
            </a:r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1AADD-6456-5002-64E5-7C9D68CEF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41" y="1973133"/>
            <a:ext cx="7231117" cy="488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5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5FEC-C621-89EA-1C57-B8B3CE5A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806" y="452718"/>
            <a:ext cx="8607973" cy="12972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Calibri-Bold"/>
              </a:rPr>
              <a:t>Invoice Adjustments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:</a:t>
            </a:r>
            <a:br>
              <a:rPr lang="en-US" sz="1800" b="0" i="0" u="none" strike="noStrike" baseline="0" dirty="0">
                <a:latin typeface="Calibri" panose="020F0502020204030204" pitchFamily="34" charset="0"/>
              </a:rPr>
            </a:br>
            <a:br>
              <a:rPr lang="en-US" sz="1800" b="0" i="0" u="none" strike="noStrike" baseline="0" dirty="0">
                <a:latin typeface="CourierNewPSMT"/>
              </a:rPr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Apply adjustments or credits to existing customer invoices (e.g., discounts, disputes).</a:t>
            </a:r>
            <a:br>
              <a:rPr lang="en-US" sz="1800" b="0" i="0" u="none" strike="noStrike" baseline="0" dirty="0">
                <a:latin typeface="CourierNewPSMT"/>
              </a:rPr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Post adjustments and analyze their impact on the customer's account balance.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9085B4-7FD8-63FF-833D-2B405BD72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62" y="2052637"/>
            <a:ext cx="9270124" cy="46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3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8505FF-12A6-E3F3-0D5B-98ADF6CAB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5" y="1566118"/>
            <a:ext cx="9701399" cy="31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29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FF8BE-5775-9623-2A0E-F73E08CA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3" y="439266"/>
            <a:ext cx="9284608" cy="57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1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0F9D5-0D38-5281-4CD1-1E082FD78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7" y="1050028"/>
            <a:ext cx="9348952" cy="550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1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956279-D8E3-093C-892E-D39DDF2D4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1" y="288631"/>
            <a:ext cx="9380482" cy="63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85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7E477-86DB-0419-3DE3-A2883B593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7" y="882869"/>
            <a:ext cx="9778885" cy="57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57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AEAB2B-F212-8908-2AD9-AE1F3DD4D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93" y="124071"/>
            <a:ext cx="10325076" cy="66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3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1CF85B-4CC2-3E19-935D-71306AE73D4D}"/>
              </a:ext>
            </a:extLst>
          </p:cNvPr>
          <p:cNvSpPr txBox="1"/>
          <p:nvPr/>
        </p:nvSpPr>
        <p:spPr>
          <a:xfrm>
            <a:off x="804041" y="804042"/>
            <a:ext cx="10799380" cy="4764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tabLst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 the Adjustment to the General Ledger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Navigate to Receivables &gt; Receipts &gt; Create Accounting.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Process Category: Adjustments.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Submit to post the adjustments.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tabLst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 2: Analyze the Impact on the Customer's Account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Check the Customer Account Balance: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to Receivables &gt; Accounts &gt; Customer Balances.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the updated balance after the adjustment.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AR Adjustment Reports: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 Receivables &gt; Reports and Analytics.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the Adjustment Register Report to track all modifications.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the Customer Balance Report to verify the impact on the customer's outstanding amount.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96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049A-B6F4-D454-E576-43534CEC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Calibri-Bold"/>
              </a:rPr>
              <a:t>Customer Inquiry and Aging Report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:</a:t>
            </a:r>
            <a:br>
              <a:rPr lang="en-US" sz="1800" b="0" i="0" u="none" strike="noStrike" baseline="0" dirty="0">
                <a:latin typeface="Calibri" panose="020F0502020204030204" pitchFamily="34" charset="0"/>
              </a:rPr>
            </a:br>
            <a:br>
              <a:rPr lang="en-US" sz="1800" b="0" i="0" u="none" strike="noStrike" baseline="0" dirty="0">
                <a:latin typeface="CourierNewPSMT"/>
              </a:rPr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Use inquiry tools to view customer account details.</a:t>
            </a:r>
            <a:br>
              <a:rPr lang="en-US" sz="1800" b="0" i="0" u="none" strike="noStrike" baseline="0" dirty="0">
                <a:latin typeface="CourierNewPSMT"/>
              </a:rPr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Run and review the Aging Report to track outstanding balances by customer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252AD7-FBB5-10D4-5651-F3737C961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3" y="1611204"/>
            <a:ext cx="7841738" cy="512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98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C42AB0-3519-3DA2-BD6D-EC488BDC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3" y="654050"/>
            <a:ext cx="900211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57FB-3AEE-84C7-393F-AC68B681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customers</a:t>
            </a:r>
            <a:b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6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67BDE1-2321-341B-492C-D0717B4B6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2" y="1195483"/>
            <a:ext cx="9481161" cy="50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1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A2CF7-1A8E-994B-B94D-4A6A93504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20" y="83612"/>
            <a:ext cx="8840031" cy="64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2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FCA0A-3248-5BE5-B039-29134420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92" y="575967"/>
            <a:ext cx="9506607" cy="58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90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67AE36-EC05-FDC2-3743-0F9F84B6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570080"/>
            <a:ext cx="8812924" cy="600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91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3471A-437E-E849-0513-7A3ACC984493}"/>
              </a:ext>
            </a:extLst>
          </p:cNvPr>
          <p:cNvSpPr txBox="1"/>
          <p:nvPr/>
        </p:nvSpPr>
        <p:spPr>
          <a:xfrm>
            <a:off x="961697" y="740978"/>
            <a:ext cx="10436772" cy="5459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tabLst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Aging Report is essential for tracking outstanding balances and overdue invoices by customer and aging periods (e.g., Current, 30 days, 60 days, 90 days). The process includes: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Running the Aging Report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to Receivables &gt; Reports &gt; Aging Reports.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report parameters such as date range, customer category, and currency.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 the Aging Buckets (e.g., 0-30, 31-60, 61-90, 91+ days) to categorize overdue balances.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Reviewing the Aging Report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customers with high outstanding balances or overdue invoices.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aging trends to manage collection efforts and assess financial risks.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 the report to Excel or PDF for further analysis and sharing.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Taking Action on Aged Receivables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 up with customers on overdue balances.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Apply credit holds on accounts with prolonged unpaid invoices.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371600" algn="l"/>
              </a:tabLs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Initiate collection efforts or payment reminders based on aging status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585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22C4E-75D8-5B32-C8D5-6D08E9E2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Calibri-Bold"/>
              </a:rPr>
              <a:t>Payment Management and Cash Applications</a:t>
            </a:r>
            <a:br>
              <a:rPr lang="en-US" sz="4400" dirty="0"/>
            </a:br>
            <a:r>
              <a:rPr lang="en-US" sz="4400" dirty="0"/>
              <a:t>Alia &amp; Mahmoud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2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F9FE-5BAA-F512-81E6-F76533EC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bank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36BE73-03A9-2116-B898-857E8098F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0AE50-528F-7A01-9512-CD5DC4496ED5}"/>
              </a:ext>
            </a:extLst>
          </p:cNvPr>
          <p:cNvSpPr txBox="1"/>
          <p:nvPr/>
        </p:nvSpPr>
        <p:spPr>
          <a:xfrm>
            <a:off x="331077" y="1387366"/>
            <a:ext cx="5764923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cash management , vision payroll(USA) LIST: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81F4A-4244-6F05-01AB-24EFF84DB4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50" y="1853248"/>
            <a:ext cx="9178039" cy="47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60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CE37-23CE-C406-570B-CA2A4BA15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6732151" cy="572041"/>
          </a:xfrm>
        </p:spPr>
        <p:txBody>
          <a:bodyPr/>
          <a:lstStyle/>
          <a:p>
            <a:r>
              <a:rPr lang="en-US" sz="2000" dirty="0"/>
              <a:t>2-	Choose set up, then bank then bank account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ADA5D7-7783-0B0C-1918-E69C003EB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024759"/>
            <a:ext cx="10664120" cy="581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29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AF69-C6D4-C706-54E5-712AF2D1A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2396634" cy="556275"/>
          </a:xfrm>
        </p:spPr>
        <p:txBody>
          <a:bodyPr/>
          <a:lstStyle/>
          <a:p>
            <a:r>
              <a:rPr lang="en-US" sz="24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3-select create: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4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D919E2-22C2-28B4-3E73-EA86A2D62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0" y="1008993"/>
            <a:ext cx="10509693" cy="58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39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81D7-B3DD-A3F1-B64C-196134F1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036248" cy="445916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4-create bank account then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contenue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C63E6A-D70B-8935-4135-DA4DDC2B1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3" y="898634"/>
            <a:ext cx="10647295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8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EB9C-5614-E7CE-02D9-F0C04F1B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44330" cy="587806"/>
          </a:xfrm>
        </p:spPr>
        <p:txBody>
          <a:bodyPr/>
          <a:lstStyle/>
          <a:p>
            <a:pPr marL="0" marR="0" rtl="0">
              <a:lnSpc>
                <a:spcPct val="115000"/>
              </a:lnSpc>
              <a:spcAft>
                <a:spcPts val="1000"/>
              </a:spcAft>
              <a:tabLst>
                <a:tab pos="1190625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5- Fill the account information, then save and next: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B2F4D0-E31C-F74E-AE10-96EB09914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4" y="1197405"/>
            <a:ext cx="9955776" cy="55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4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D87C-4C43-E633-704D-9ECC398C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Fill the </a:t>
            </a:r>
            <a:r>
              <a:rPr lang="en-US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informations</a:t>
            </a:r>
            <a:b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5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63EC79-E0FB-89F5-5659-0E99B5BF0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77007"/>
            <a:ext cx="10176209" cy="54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89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AC44-545B-854B-A471-4EDDEB112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383089" cy="63510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6- Fill account controls, then save and next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2A508A-7387-3F61-B787-5CF3AB253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81635"/>
            <a:ext cx="10279117" cy="579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19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A4DB3-17AE-D62F-9C21-04CBBC1220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" y="662152"/>
            <a:ext cx="10641846" cy="5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08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D4D134-1F17-3A6B-AD38-35652D13C2E6}"/>
              </a:ext>
            </a:extLst>
          </p:cNvPr>
          <p:cNvSpPr txBox="1"/>
          <p:nvPr/>
        </p:nvSpPr>
        <p:spPr>
          <a:xfrm>
            <a:off x="614856" y="457200"/>
            <a:ext cx="4256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7- Fill account access then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contenue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BBFE4-D3CD-2BE5-633F-2D6066B77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8" y="790449"/>
            <a:ext cx="10326412" cy="57544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409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F21135-30C9-F301-33A3-F5A82AA77BDC}"/>
              </a:ext>
            </a:extLst>
          </p:cNvPr>
          <p:cNvSpPr txBox="1"/>
          <p:nvPr/>
        </p:nvSpPr>
        <p:spPr>
          <a:xfrm>
            <a:off x="804041" y="583324"/>
            <a:ext cx="4477407" cy="39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15000"/>
              </a:lnSpc>
              <a:spcAft>
                <a:spcPts val="1000"/>
              </a:spcAft>
              <a:tabLst>
                <a:tab pos="71247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8- Fill account access options , then apply: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3689E-B486-CB9B-26C0-311BBC714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1" y="986934"/>
            <a:ext cx="10200290" cy="559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12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4C7779-D521-09CC-0754-3BB026AF4A63}"/>
              </a:ext>
            </a:extLst>
          </p:cNvPr>
          <p:cNvSpPr txBox="1"/>
          <p:nvPr/>
        </p:nvSpPr>
        <p:spPr>
          <a:xfrm>
            <a:off x="756746" y="425669"/>
            <a:ext cx="4382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9- select account access, then save and next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3D815-CD5B-6256-F611-0E51E956CD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5" y="743931"/>
            <a:ext cx="10247586" cy="57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4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912C7A-FF62-F31F-DB28-2486D7F894F8}"/>
              </a:ext>
            </a:extLst>
          </p:cNvPr>
          <p:cNvSpPr txBox="1"/>
          <p:nvPr/>
        </p:nvSpPr>
        <p:spPr>
          <a:xfrm>
            <a:off x="425669" y="252248"/>
            <a:ext cx="4619297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15000"/>
              </a:lnSpc>
              <a:spcAft>
                <a:spcPts val="1000"/>
              </a:spcAft>
              <a:tabLst>
                <a:tab pos="120142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10- Select account contact then finish: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386A6-721D-E986-4260-D79AC739DF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8" y="706446"/>
            <a:ext cx="10531365" cy="589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47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15F57-2097-34A6-A96C-258311F5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1" y="2247952"/>
            <a:ext cx="5273040" cy="15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50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A130A0-2309-2929-9F4B-8F1B2DA00394}"/>
              </a:ext>
            </a:extLst>
          </p:cNvPr>
          <p:cNvSpPr txBox="1"/>
          <p:nvPr/>
        </p:nvSpPr>
        <p:spPr>
          <a:xfrm>
            <a:off x="520262" y="299545"/>
            <a:ext cx="658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 receivable , vision operations (USA), select Account details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3B557-6C1F-2A61-78A4-0051ACCD9B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7" y="1184229"/>
            <a:ext cx="10418830" cy="516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116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53F4E-029B-1CE3-9BCF-3EB5C12BA9C9}"/>
              </a:ext>
            </a:extLst>
          </p:cNvPr>
          <p:cNvSpPr txBox="1"/>
          <p:nvPr/>
        </p:nvSpPr>
        <p:spPr>
          <a:xfrm>
            <a:off x="520262" y="252249"/>
            <a:ext cx="4776952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l" rtl="1">
              <a:lnSpc>
                <a:spcPct val="115000"/>
              </a:lnSpc>
              <a:spcAft>
                <a:spcPts val="1000"/>
              </a:spcAft>
              <a:tabLst>
                <a:tab pos="388175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2-From Transaction, select transaction: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EAEBC-A151-2823-0EAD-8940D5614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52" y="1292772"/>
            <a:ext cx="9549718" cy="4460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1569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9B6FD9-A69F-1D15-92D6-F70D633B409E}"/>
              </a:ext>
            </a:extLst>
          </p:cNvPr>
          <p:cNvSpPr txBox="1"/>
          <p:nvPr/>
        </p:nvSpPr>
        <p:spPr>
          <a:xfrm>
            <a:off x="804041" y="788276"/>
            <a:ext cx="5108028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l" rtl="1">
              <a:lnSpc>
                <a:spcPct val="115000"/>
              </a:lnSpc>
              <a:spcAft>
                <a:spcPts val="1000"/>
              </a:spcAft>
              <a:tabLst>
                <a:tab pos="388175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3- Fill transactions, then select line items: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D2807-7BAB-F584-3CA3-7A88BED0F2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0" y="1217631"/>
            <a:ext cx="9238593" cy="5176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463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B6F73F-FDE0-D1B9-CAF3-C9918527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" y="364595"/>
            <a:ext cx="11917370" cy="63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7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7F4DBE-67D8-2C64-A761-E6DC640A1146}"/>
              </a:ext>
            </a:extLst>
          </p:cNvPr>
          <p:cNvSpPr txBox="1"/>
          <p:nvPr/>
        </p:nvSpPr>
        <p:spPr>
          <a:xfrm>
            <a:off x="268014" y="646386"/>
            <a:ext cx="6258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4- FILL LINES, THEN SELECT SAVE, THEN COMPLETE: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C9DF33-E06F-5CF1-3B00-6D0B00B8AD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4" y="1253162"/>
            <a:ext cx="9790386" cy="5376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2575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94F857-351A-7CF3-200C-3693662E197C}"/>
              </a:ext>
            </a:extLst>
          </p:cNvPr>
          <p:cNvSpPr txBox="1"/>
          <p:nvPr/>
        </p:nvSpPr>
        <p:spPr>
          <a:xfrm>
            <a:off x="394138" y="346842"/>
            <a:ext cx="8745920" cy="49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5-From tools select create accounts, and then select create final accounting, then OK</a:t>
            </a:r>
            <a:r>
              <a:rPr lang="en-US" sz="2400" cap="all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1B6FB-9BC8-5E17-1B40-85E889603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1082672"/>
            <a:ext cx="21336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07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84208B-E00D-ACBF-F58F-BBE552C1AC11}"/>
              </a:ext>
            </a:extLst>
          </p:cNvPr>
          <p:cNvSpPr txBox="1"/>
          <p:nvPr/>
        </p:nvSpPr>
        <p:spPr>
          <a:xfrm>
            <a:off x="3046686" y="3075125"/>
            <a:ext cx="6093372" cy="69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0">
              <a:lnSpc>
                <a:spcPct val="115000"/>
              </a:lnSpc>
              <a:spcAft>
                <a:spcPts val="1000"/>
              </a:spcAft>
            </a:pPr>
            <a:r>
              <a:rPr lang="en-US" sz="3600" b="1" i="1" cap="all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credit memo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83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E4C51C-9394-FA4E-8D17-43F15309AD01}"/>
              </a:ext>
            </a:extLst>
          </p:cNvPr>
          <p:cNvSpPr txBox="1"/>
          <p:nvPr/>
        </p:nvSpPr>
        <p:spPr>
          <a:xfrm>
            <a:off x="457200" y="472966"/>
            <a:ext cx="7078717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receivable , vision operations (USA), select Account details: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marR="0" algn="l" rtl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2E0F5-5490-A844-913C-6CC53E588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" y="961698"/>
            <a:ext cx="10233351" cy="5077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64247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C74873-DBAE-265D-84B2-E0C93526D09F}"/>
              </a:ext>
            </a:extLst>
          </p:cNvPr>
          <p:cNvSpPr txBox="1"/>
          <p:nvPr/>
        </p:nvSpPr>
        <p:spPr>
          <a:xfrm>
            <a:off x="457201" y="283780"/>
            <a:ext cx="8682858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l" rtl="1">
              <a:lnSpc>
                <a:spcPct val="115000"/>
              </a:lnSpc>
              <a:spcAft>
                <a:spcPts val="1000"/>
              </a:spcAft>
              <a:tabLst>
                <a:tab pos="388175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2-From Transaction, select transaction: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AE9A3-29D5-7807-66A7-E58EC8DFA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4935"/>
            <a:ext cx="11224355" cy="5243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7500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108B62-159D-6BE6-C80B-DC706AEEE8D6}"/>
              </a:ext>
            </a:extLst>
          </p:cNvPr>
          <p:cNvSpPr txBox="1"/>
          <p:nvPr/>
        </p:nvSpPr>
        <p:spPr>
          <a:xfrm>
            <a:off x="457200" y="299545"/>
            <a:ext cx="4493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3- Fill transactions, then select line items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CBCED3-90E1-86A4-9EBD-2DC7950425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8" y="1076290"/>
            <a:ext cx="9837683" cy="5512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3472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A92599-B254-2123-D62C-257F2961EBD8}"/>
              </a:ext>
            </a:extLst>
          </p:cNvPr>
          <p:cNvSpPr txBox="1"/>
          <p:nvPr/>
        </p:nvSpPr>
        <p:spPr>
          <a:xfrm>
            <a:off x="583324" y="331076"/>
            <a:ext cx="577018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l" rtl="1">
              <a:lnSpc>
                <a:spcPct val="115000"/>
              </a:lnSpc>
              <a:spcAft>
                <a:spcPts val="1000"/>
              </a:spcAft>
              <a:tabLst>
                <a:tab pos="3881755" algn="l"/>
              </a:tabLst>
            </a:pPr>
            <a:r>
              <a:rPr lang="en-US" sz="1800" cap="all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 Fill </a:t>
            </a:r>
            <a:r>
              <a:rPr lang="en-US" sz="1800" cap="all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lInes</a:t>
            </a:r>
            <a:r>
              <a:rPr lang="en-US" sz="1800" cap="all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then select save, then complete: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E4734-D29D-3289-65D9-87EE88DD2A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" y="1164669"/>
            <a:ext cx="10335366" cy="5675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5248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501C16-98DB-4037-5D91-50AE368B5DCD}"/>
              </a:ext>
            </a:extLst>
          </p:cNvPr>
          <p:cNvSpPr txBox="1"/>
          <p:nvPr/>
        </p:nvSpPr>
        <p:spPr>
          <a:xfrm>
            <a:off x="252248" y="252248"/>
            <a:ext cx="8887810" cy="49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5-From tools select create accounts, and then select create final accounting, then OK</a:t>
            </a:r>
            <a:r>
              <a:rPr lang="en-US" sz="2400" cap="all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41371-F310-69AF-FFF7-187D9AC7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59" y="855936"/>
            <a:ext cx="2906110" cy="38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34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E7474C-10C8-A52E-0FC4-35F4BE8CF8E9}"/>
              </a:ext>
            </a:extLst>
          </p:cNvPr>
          <p:cNvSpPr txBox="1"/>
          <p:nvPr/>
        </p:nvSpPr>
        <p:spPr>
          <a:xfrm>
            <a:off x="3046686" y="3076888"/>
            <a:ext cx="6093372" cy="688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15000"/>
              </a:lnSpc>
              <a:spcAft>
                <a:spcPts val="1000"/>
              </a:spcAft>
            </a:pPr>
            <a:r>
              <a:rPr lang="en-US" sz="36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INVOICE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858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57973A-935F-7662-3D64-023055669BA4}"/>
              </a:ext>
            </a:extLst>
          </p:cNvPr>
          <p:cNvSpPr txBox="1"/>
          <p:nvPr/>
        </p:nvSpPr>
        <p:spPr>
          <a:xfrm>
            <a:off x="157655" y="283780"/>
            <a:ext cx="7141779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l" rtl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1-From receivable, vision operations (USA), select Account details: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93107-9A35-7CFD-9675-6F625AB3C1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9" y="1008993"/>
            <a:ext cx="11100833" cy="5507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87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F9D62-BC22-0003-2633-BBC37D27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" y="392919"/>
            <a:ext cx="11716318" cy="624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580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4601C9-8558-CAFE-37A0-30B5D8C032FA}"/>
              </a:ext>
            </a:extLst>
          </p:cNvPr>
          <p:cNvSpPr txBox="1"/>
          <p:nvPr/>
        </p:nvSpPr>
        <p:spPr>
          <a:xfrm>
            <a:off x="425669" y="268014"/>
            <a:ext cx="5281448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l" rtl="1">
              <a:lnSpc>
                <a:spcPct val="115000"/>
              </a:lnSpc>
              <a:spcAft>
                <a:spcPts val="1000"/>
              </a:spcAft>
              <a:tabLst>
                <a:tab pos="388175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2-From Transaction, select transaction: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21D0-A371-A792-A409-84A5044607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6" y="867103"/>
            <a:ext cx="11373609" cy="5312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2320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E15FE7-5D0F-B19B-3F21-3FB6F6FBEBAE}"/>
              </a:ext>
            </a:extLst>
          </p:cNvPr>
          <p:cNvSpPr txBox="1"/>
          <p:nvPr/>
        </p:nvSpPr>
        <p:spPr>
          <a:xfrm>
            <a:off x="409903" y="252248"/>
            <a:ext cx="5218387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l" rtl="1">
              <a:lnSpc>
                <a:spcPct val="115000"/>
              </a:lnSpc>
              <a:spcAft>
                <a:spcPts val="1000"/>
              </a:spcAft>
              <a:tabLst>
                <a:tab pos="388175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3- Fill transactions, then select line items: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53841-0184-1C94-3BF4-0BF0DC437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3" y="787445"/>
            <a:ext cx="10279118" cy="55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9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5153D-33AF-8FEA-43AB-6B7A9FC83A73}"/>
              </a:ext>
            </a:extLst>
          </p:cNvPr>
          <p:cNvSpPr txBox="1"/>
          <p:nvPr/>
        </p:nvSpPr>
        <p:spPr>
          <a:xfrm>
            <a:off x="583324" y="362608"/>
            <a:ext cx="6101255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l" rtl="1">
              <a:lnSpc>
                <a:spcPct val="115000"/>
              </a:lnSpc>
              <a:spcAft>
                <a:spcPts val="1000"/>
              </a:spcAft>
              <a:tabLst>
                <a:tab pos="3881755" algn="l"/>
              </a:tabLst>
            </a:pPr>
            <a:r>
              <a:rPr lang="en-US" sz="1800" cap="all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 Fill </a:t>
            </a:r>
            <a:r>
              <a:rPr lang="en-US" sz="1800" cap="all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lInes</a:t>
            </a:r>
            <a:r>
              <a:rPr lang="en-US" sz="1800" cap="all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then select </a:t>
            </a:r>
            <a:r>
              <a:rPr lang="en-US" sz="1800" cap="all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save,then</a:t>
            </a:r>
            <a:r>
              <a:rPr lang="en-US" sz="1800" cap="all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complete: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3BC67-6F6B-64B3-1773-C83CF1E6BF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6" y="936393"/>
            <a:ext cx="10137227" cy="57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7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577DA9-1529-FFB7-F1A3-B9E0E44A0449}"/>
              </a:ext>
            </a:extLst>
          </p:cNvPr>
          <p:cNvSpPr txBox="1"/>
          <p:nvPr/>
        </p:nvSpPr>
        <p:spPr>
          <a:xfrm>
            <a:off x="331076" y="189186"/>
            <a:ext cx="8808982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1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5-From tools select create accounts, and then select create final accounting, then OK: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0C3B4-60D0-178A-9FEB-1D0A009F8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2" y="835572"/>
            <a:ext cx="9842568" cy="57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7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646FC88-5512-1D69-3E76-C2F980ADD75B}"/>
              </a:ext>
            </a:extLst>
          </p:cNvPr>
          <p:cNvSpPr txBox="1"/>
          <p:nvPr/>
        </p:nvSpPr>
        <p:spPr>
          <a:xfrm>
            <a:off x="3046686" y="3058510"/>
            <a:ext cx="2534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0AE728-B609-796C-5472-5BFE193D738A}"/>
              </a:ext>
            </a:extLst>
          </p:cNvPr>
          <p:cNvSpPr txBox="1"/>
          <p:nvPr/>
        </p:nvSpPr>
        <p:spPr>
          <a:xfrm>
            <a:off x="252248" y="346842"/>
            <a:ext cx="88878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1"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receivable, vision operations (USA), select SET UP, THEN SOURCE: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2EB4F-E43A-2A03-41AF-7E6F834A1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9" y="1229710"/>
            <a:ext cx="10103066" cy="5012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19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639A8-B1F2-F320-B57F-0F7469CEE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05" y="602155"/>
            <a:ext cx="6888589" cy="54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81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BA25AF-E8F0-20E2-F26F-60A244CEBA00}"/>
              </a:ext>
            </a:extLst>
          </p:cNvPr>
          <p:cNvSpPr txBox="1"/>
          <p:nvPr/>
        </p:nvSpPr>
        <p:spPr>
          <a:xfrm>
            <a:off x="220717" y="252248"/>
            <a:ext cx="4272455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1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2- Fill source then close: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E846-A83A-06FD-24CE-9F22F0047E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45" y="511219"/>
            <a:ext cx="6699403" cy="583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16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8E47FF-4F98-1B79-C8D5-7E0527F9DFF5}"/>
              </a:ext>
            </a:extLst>
          </p:cNvPr>
          <p:cNvSpPr txBox="1"/>
          <p:nvPr/>
        </p:nvSpPr>
        <p:spPr>
          <a:xfrm>
            <a:off x="3046686" y="3075125"/>
            <a:ext cx="6093372" cy="69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0">
              <a:lnSpc>
                <a:spcPct val="115000"/>
              </a:lnSpc>
              <a:spcAft>
                <a:spcPts val="1000"/>
              </a:spcAft>
              <a:tabLst>
                <a:tab pos="1956435" algn="l"/>
              </a:tabLst>
            </a:pPr>
            <a:r>
              <a:rPr lang="en-US" sz="36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Receipt class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001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21A64-7427-2EB2-108D-180F224425C1}"/>
              </a:ext>
            </a:extLst>
          </p:cNvPr>
          <p:cNvSpPr txBox="1"/>
          <p:nvPr/>
        </p:nvSpPr>
        <p:spPr>
          <a:xfrm>
            <a:off x="740979" y="488732"/>
            <a:ext cx="8399079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1"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receivable, vision operations (USA), select SET UP, And THEN Receipt classes: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278A4-9C49-44CE-6C66-9473F169D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45" y="1117600"/>
            <a:ext cx="527431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0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D8EF5-76A7-3115-F920-336ABBC6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1" y="292089"/>
            <a:ext cx="11787181" cy="62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37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6F6C6-6EC1-63FB-2EAE-0F1DE4DC23FD}"/>
              </a:ext>
            </a:extLst>
          </p:cNvPr>
          <p:cNvSpPr txBox="1"/>
          <p:nvPr/>
        </p:nvSpPr>
        <p:spPr>
          <a:xfrm>
            <a:off x="378372" y="409904"/>
            <a:ext cx="6716111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15000"/>
              </a:lnSpc>
              <a:spcAft>
                <a:spcPts val="1000"/>
              </a:spcAft>
              <a:tabLst>
                <a:tab pos="411543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2- Fill it, and then select bank accounts, then select save: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EF142-C058-3264-A3D4-0C8DEAB53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24" y="1276772"/>
            <a:ext cx="8844455" cy="50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76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A63EF-A2E5-0EEC-4940-02479888E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5" y="1059731"/>
            <a:ext cx="9506606" cy="53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99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A6D663-6D8F-263E-C3AB-E3C3C7F6E3EE}"/>
              </a:ext>
            </a:extLst>
          </p:cNvPr>
          <p:cNvSpPr txBox="1"/>
          <p:nvPr/>
        </p:nvSpPr>
        <p:spPr>
          <a:xfrm>
            <a:off x="3046686" y="3075125"/>
            <a:ext cx="6093372" cy="69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0">
              <a:lnSpc>
                <a:spcPct val="115000"/>
              </a:lnSpc>
              <a:spcAft>
                <a:spcPts val="1000"/>
              </a:spcAft>
            </a:pPr>
            <a:r>
              <a:rPr lang="en-US" sz="3600" b="1" i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Receipts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8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E8D190-7069-D0C9-CDFA-832E8B97A7F5}"/>
              </a:ext>
            </a:extLst>
          </p:cNvPr>
          <p:cNvSpPr txBox="1"/>
          <p:nvPr/>
        </p:nvSpPr>
        <p:spPr>
          <a:xfrm>
            <a:off x="425669" y="441434"/>
            <a:ext cx="8714389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1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receivable, vision operations (USA), and select receipts, And THEN Receipt: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42C1B-DED4-467C-7BF1-6C1D5CEF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07" y="1536064"/>
            <a:ext cx="7456148" cy="53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68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065C91-48F1-B30F-1393-0BB3A723E589}"/>
              </a:ext>
            </a:extLst>
          </p:cNvPr>
          <p:cNvSpPr txBox="1"/>
          <p:nvPr/>
        </p:nvSpPr>
        <p:spPr>
          <a:xfrm>
            <a:off x="394138" y="441434"/>
            <a:ext cx="4698124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2- Fill receipt class, and then select apply: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6B464-1F8B-188A-4DD4-B4821B80E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1" y="1072562"/>
            <a:ext cx="9601200" cy="52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43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CCC194-BCEE-FD63-DD03-51A768FA4E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1" y="914400"/>
            <a:ext cx="10056776" cy="55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44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31ED96-4651-687D-AECE-45881A8D2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4" y="287970"/>
            <a:ext cx="11335407" cy="65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ABDE30-7591-FADA-4536-56D78DFB2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2" y="342448"/>
            <a:ext cx="11209282" cy="63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73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B483CB-A12A-AB6A-F783-665FD1B77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48" y="560172"/>
            <a:ext cx="10594428" cy="61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835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477CA2-0A9B-2E5A-D2CE-7BAE3B99B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" y="150395"/>
            <a:ext cx="11144335" cy="64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10573-9D60-B400-CACF-CCBBC2A1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6" y="299545"/>
            <a:ext cx="11950677" cy="63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120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3CE4F-D735-4BA3-72D6-8F803B619B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2" y="253476"/>
            <a:ext cx="10815145" cy="632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21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369452-EC36-EDE9-D526-A8FDAFD4A2D7}"/>
              </a:ext>
            </a:extLst>
          </p:cNvPr>
          <p:cNvSpPr txBox="1"/>
          <p:nvPr/>
        </p:nvSpPr>
        <p:spPr>
          <a:xfrm>
            <a:off x="3046686" y="3076888"/>
            <a:ext cx="6093372" cy="688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0">
              <a:lnSpc>
                <a:spcPct val="115000"/>
              </a:lnSpc>
              <a:spcAft>
                <a:spcPts val="1000"/>
              </a:spcAft>
              <a:tabLst>
                <a:tab pos="1052830" algn="l"/>
              </a:tabLst>
            </a:pPr>
            <a:r>
              <a:rPr lang="en-US" sz="3600" b="1" i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Remittance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6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B80A82-531E-83C1-DF0C-B61D1466269A}"/>
              </a:ext>
            </a:extLst>
          </p:cNvPr>
          <p:cNvSpPr txBox="1"/>
          <p:nvPr/>
        </p:nvSpPr>
        <p:spPr>
          <a:xfrm>
            <a:off x="536028" y="315310"/>
            <a:ext cx="8604030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 rtl="1">
              <a:lnSpc>
                <a:spcPct val="115000"/>
              </a:lnSpc>
              <a:spcAft>
                <a:spcPts val="1000"/>
              </a:spcAft>
              <a:tabLst>
                <a:tab pos="5274310" algn="r"/>
              </a:tabLst>
            </a:pPr>
            <a:r>
              <a:rPr lang="en-US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From receivable, vision operations (USA), and select remittance: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B45D6E-1F02-2FE5-6609-08DFF7182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16" y="981937"/>
            <a:ext cx="8604029" cy="58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784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3FCB1D-4869-44CC-FC78-854AB67EC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90" y="461358"/>
            <a:ext cx="8686800" cy="6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505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A9B4A-FAC7-63F2-6E8B-83CD5FB2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21BCD-D179-E59A-0B8E-D6FBECCA0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5" y="204952"/>
            <a:ext cx="10815145" cy="7067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59998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2DDE1B70-2596-A409-1BF9-D616D5724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462" y="-228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Group 1005">
            <a:extLst>
              <a:ext uri="{FF2B5EF4-FFF2-40B4-BE49-F238E27FC236}">
                <a16:creationId xmlns:a16="http://schemas.microsoft.com/office/drawing/2014/main" id="{70EFA985-16FA-D777-C4D1-03033FA3E562}"/>
              </a:ext>
            </a:extLst>
          </p:cNvPr>
          <p:cNvGrpSpPr>
            <a:grpSpLocks/>
          </p:cNvGrpSpPr>
          <p:nvPr/>
        </p:nvGrpSpPr>
        <p:grpSpPr bwMode="auto">
          <a:xfrm>
            <a:off x="977462" y="228600"/>
            <a:ext cx="8320088" cy="5880100"/>
            <a:chOff x="0" y="0"/>
            <a:chExt cx="83195" cy="58795"/>
          </a:xfrm>
        </p:grpSpPr>
        <p:pic>
          <p:nvPicPr>
            <p:cNvPr id="38" name="Picture 38">
              <a:extLst>
                <a:ext uri="{FF2B5EF4-FFF2-40B4-BE49-F238E27FC236}">
                  <a16:creationId xmlns:a16="http://schemas.microsoft.com/office/drawing/2014/main" id="{A4F4A23E-C9D8-A83F-1F70-8063EDB87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195" cy="1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0">
              <a:extLst>
                <a:ext uri="{FF2B5EF4-FFF2-40B4-BE49-F238E27FC236}">
                  <a16:creationId xmlns:a16="http://schemas.microsoft.com/office/drawing/2014/main" id="{D8280E0C-EC93-3953-3D4D-003F75773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14" y="11704"/>
              <a:ext cx="44166" cy="2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2" name="Picture 1172">
              <a:extLst>
                <a:ext uri="{FF2B5EF4-FFF2-40B4-BE49-F238E27FC236}">
                  <a16:creationId xmlns:a16="http://schemas.microsoft.com/office/drawing/2014/main" id="{483CB27B-3E1A-CD61-471C-05E232BEC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43"/>
              <a:ext cx="82357" cy="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hape 42">
              <a:extLst>
                <a:ext uri="{FF2B5EF4-FFF2-40B4-BE49-F238E27FC236}">
                  <a16:creationId xmlns:a16="http://schemas.microsoft.com/office/drawing/2014/main" id="{CD044286-A0B9-CDA0-2325-9140AEFF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" y="274"/>
              <a:ext cx="82296" cy="11430"/>
            </a:xfrm>
            <a:custGeom>
              <a:avLst/>
              <a:gdLst>
                <a:gd name="T0" fmla="*/ 0 w 8229600"/>
                <a:gd name="T1" fmla="*/ 1143000 h 1143000"/>
                <a:gd name="T2" fmla="*/ 8229600 w 8229600"/>
                <a:gd name="T3" fmla="*/ 1143000 h 1143000"/>
                <a:gd name="T4" fmla="*/ 8229600 w 8229600"/>
                <a:gd name="T5" fmla="*/ 0 h 1143000"/>
                <a:gd name="T6" fmla="*/ 0 w 8229600"/>
                <a:gd name="T7" fmla="*/ 0 h 1143000"/>
                <a:gd name="T8" fmla="*/ 0 w 8229600"/>
                <a:gd name="T9" fmla="*/ 1143000 h 1143000"/>
                <a:gd name="T10" fmla="*/ 0 w 8229600"/>
                <a:gd name="T11" fmla="*/ 0 h 1143000"/>
                <a:gd name="T12" fmla="*/ 8229600 w 8229600"/>
                <a:gd name="T13" fmla="*/ 1143000 h 114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229600" h="1143000">
                  <a:moveTo>
                    <a:pt x="0" y="1143000"/>
                  </a:moveTo>
                  <a:lnTo>
                    <a:pt x="8229600" y="1143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noFill/>
            <a:ln w="914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4" name="Picture 44">
              <a:extLst>
                <a:ext uri="{FF2B5EF4-FFF2-40B4-BE49-F238E27FC236}">
                  <a16:creationId xmlns:a16="http://schemas.microsoft.com/office/drawing/2014/main" id="{1805DAA2-225E-A613-73BB-0C7050761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26" y="853"/>
              <a:ext cx="43365" cy="1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45">
              <a:extLst>
                <a:ext uri="{FF2B5EF4-FFF2-40B4-BE49-F238E27FC236}">
                  <a16:creationId xmlns:a16="http://schemas.microsoft.com/office/drawing/2014/main" id="{6FFE8029-7718-E9A5-47BC-6FCE8CDF8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4" y="3675"/>
              <a:ext cx="48085" cy="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400" b="1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Make A Receipt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7" name="Picture 47">
              <a:extLst>
                <a:ext uri="{FF2B5EF4-FFF2-40B4-BE49-F238E27FC236}">
                  <a16:creationId xmlns:a16="http://schemas.microsoft.com/office/drawing/2014/main" id="{FD921FAB-3229-744F-187F-4C34D61B0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79" y="8396"/>
              <a:ext cx="36660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hape 1277">
              <a:extLst>
                <a:ext uri="{FF2B5EF4-FFF2-40B4-BE49-F238E27FC236}">
                  <a16:creationId xmlns:a16="http://schemas.microsoft.com/office/drawing/2014/main" id="{920D595D-A720-13E9-DD03-A958DD125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2" y="8507"/>
              <a:ext cx="36103" cy="366"/>
            </a:xfrm>
            <a:custGeom>
              <a:avLst/>
              <a:gdLst>
                <a:gd name="T0" fmla="*/ 0 w 3610356"/>
                <a:gd name="T1" fmla="*/ 0 h 36576"/>
                <a:gd name="T2" fmla="*/ 3610356 w 3610356"/>
                <a:gd name="T3" fmla="*/ 0 h 36576"/>
                <a:gd name="T4" fmla="*/ 3610356 w 3610356"/>
                <a:gd name="T5" fmla="*/ 36576 h 36576"/>
                <a:gd name="T6" fmla="*/ 0 w 3610356"/>
                <a:gd name="T7" fmla="*/ 36576 h 36576"/>
                <a:gd name="T8" fmla="*/ 0 w 3610356"/>
                <a:gd name="T9" fmla="*/ 0 h 36576"/>
                <a:gd name="T10" fmla="*/ 0 w 3610356"/>
                <a:gd name="T11" fmla="*/ 0 h 36576"/>
                <a:gd name="T12" fmla="*/ 3610356 w 3610356"/>
                <a:gd name="T13" fmla="*/ 36576 h 36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3610356" h="36576">
                  <a:moveTo>
                    <a:pt x="0" y="0"/>
                  </a:moveTo>
                  <a:lnTo>
                    <a:pt x="3610356" y="0"/>
                  </a:lnTo>
                  <a:lnTo>
                    <a:pt x="3610356" y="36576"/>
                  </a:lnTo>
                  <a:lnTo>
                    <a:pt x="0" y="36576"/>
                  </a:lnTo>
                  <a:lnTo>
                    <a:pt x="0" y="0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0" name="Picture 50">
              <a:extLst>
                <a:ext uri="{FF2B5EF4-FFF2-40B4-BE49-F238E27FC236}">
                  <a16:creationId xmlns:a16="http://schemas.microsoft.com/office/drawing/2014/main" id="{BDD6AE74-5D05-330B-9761-7C30528AB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" y="13533"/>
              <a:ext cx="80498" cy="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7289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E82F76F-E122-3015-1140-FD316EA2F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21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989">
            <a:extLst>
              <a:ext uri="{FF2B5EF4-FFF2-40B4-BE49-F238E27FC236}">
                <a16:creationId xmlns:a16="http://schemas.microsoft.com/office/drawing/2014/main" id="{95345B87-BF8B-2AAC-CA37-177D76F39212}"/>
              </a:ext>
            </a:extLst>
          </p:cNvPr>
          <p:cNvGrpSpPr>
            <a:grpSpLocks/>
          </p:cNvGrpSpPr>
          <p:nvPr/>
        </p:nvGrpSpPr>
        <p:grpSpPr bwMode="auto">
          <a:xfrm>
            <a:off x="725213" y="457200"/>
            <a:ext cx="9553903" cy="5880100"/>
            <a:chOff x="0" y="0"/>
            <a:chExt cx="83195" cy="58795"/>
          </a:xfrm>
        </p:grpSpPr>
        <p:pic>
          <p:nvPicPr>
            <p:cNvPr id="56" name="Picture 56">
              <a:extLst>
                <a:ext uri="{FF2B5EF4-FFF2-40B4-BE49-F238E27FC236}">
                  <a16:creationId xmlns:a16="http://schemas.microsoft.com/office/drawing/2014/main" id="{A2D337A3-CF87-78A2-8CB6-CD17B8DA03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195" cy="1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8">
              <a:extLst>
                <a:ext uri="{FF2B5EF4-FFF2-40B4-BE49-F238E27FC236}">
                  <a16:creationId xmlns:a16="http://schemas.microsoft.com/office/drawing/2014/main" id="{47A2BDAB-EF01-729C-2D55-E1A32E6F1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7" y="11704"/>
              <a:ext cx="49134" cy="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6" name="Picture 1176">
              <a:extLst>
                <a:ext uri="{FF2B5EF4-FFF2-40B4-BE49-F238E27FC236}">
                  <a16:creationId xmlns:a16="http://schemas.microsoft.com/office/drawing/2014/main" id="{9C2F6A2E-EF3B-695F-896D-360789473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43"/>
              <a:ext cx="82357" cy="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hape 60">
              <a:extLst>
                <a:ext uri="{FF2B5EF4-FFF2-40B4-BE49-F238E27FC236}">
                  <a16:creationId xmlns:a16="http://schemas.microsoft.com/office/drawing/2014/main" id="{5FE3BB53-ACC6-BDB8-E879-207135E8B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" y="274"/>
              <a:ext cx="82296" cy="11430"/>
            </a:xfrm>
            <a:custGeom>
              <a:avLst/>
              <a:gdLst>
                <a:gd name="T0" fmla="*/ 0 w 8229600"/>
                <a:gd name="T1" fmla="*/ 1143000 h 1143000"/>
                <a:gd name="T2" fmla="*/ 8229600 w 8229600"/>
                <a:gd name="T3" fmla="*/ 1143000 h 1143000"/>
                <a:gd name="T4" fmla="*/ 8229600 w 8229600"/>
                <a:gd name="T5" fmla="*/ 0 h 1143000"/>
                <a:gd name="T6" fmla="*/ 0 w 8229600"/>
                <a:gd name="T7" fmla="*/ 0 h 1143000"/>
                <a:gd name="T8" fmla="*/ 0 w 8229600"/>
                <a:gd name="T9" fmla="*/ 1143000 h 1143000"/>
                <a:gd name="T10" fmla="*/ 0 w 8229600"/>
                <a:gd name="T11" fmla="*/ 0 h 1143000"/>
                <a:gd name="T12" fmla="*/ 8229600 w 8229600"/>
                <a:gd name="T13" fmla="*/ 1143000 h 114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229600" h="1143000">
                  <a:moveTo>
                    <a:pt x="0" y="1143000"/>
                  </a:moveTo>
                  <a:lnTo>
                    <a:pt x="8229600" y="1143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noFill/>
            <a:ln w="914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960">
              <a:extLst>
                <a:ext uri="{FF2B5EF4-FFF2-40B4-BE49-F238E27FC236}">
                  <a16:creationId xmlns:a16="http://schemas.microsoft.com/office/drawing/2014/main" id="{64ACF94C-B730-130F-80B9-229224CA9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6" y="3675"/>
              <a:ext cx="53730" cy="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400" b="1" i="1" u="sng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Apply on Account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961">
              <a:extLst>
                <a:ext uri="{FF2B5EF4-FFF2-40B4-BE49-F238E27FC236}">
                  <a16:creationId xmlns:a16="http://schemas.microsoft.com/office/drawing/2014/main" id="{9EE2C6DF-49FE-5005-2937-306200300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5" y="3675"/>
              <a:ext cx="1681" cy="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400" b="1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64" name="Picture 64">
              <a:extLst>
                <a:ext uri="{FF2B5EF4-FFF2-40B4-BE49-F238E27FC236}">
                  <a16:creationId xmlns:a16="http://schemas.microsoft.com/office/drawing/2014/main" id="{F353FE6A-DB18-FF06-1F8C-ABB77185B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" y="13533"/>
              <a:ext cx="81397" cy="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49679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ADDFC328-9821-A212-F645-1527FC557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997">
            <a:extLst>
              <a:ext uri="{FF2B5EF4-FFF2-40B4-BE49-F238E27FC236}">
                <a16:creationId xmlns:a16="http://schemas.microsoft.com/office/drawing/2014/main" id="{153BA3EE-472E-321A-5C78-120720210993}"/>
              </a:ext>
            </a:extLst>
          </p:cNvPr>
          <p:cNvGrpSpPr>
            <a:grpSpLocks/>
          </p:cNvGrpSpPr>
          <p:nvPr/>
        </p:nvGrpSpPr>
        <p:grpSpPr bwMode="auto">
          <a:xfrm>
            <a:off x="0" y="457200"/>
            <a:ext cx="8320088" cy="5880100"/>
            <a:chOff x="0" y="0"/>
            <a:chExt cx="83195" cy="58795"/>
          </a:xfrm>
        </p:grpSpPr>
        <p:pic>
          <p:nvPicPr>
            <p:cNvPr id="70" name="Picture 70">
              <a:extLst>
                <a:ext uri="{FF2B5EF4-FFF2-40B4-BE49-F238E27FC236}">
                  <a16:creationId xmlns:a16="http://schemas.microsoft.com/office/drawing/2014/main" id="{54F0EB0C-0037-676B-A33D-643F1163B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195" cy="1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72">
              <a:extLst>
                <a:ext uri="{FF2B5EF4-FFF2-40B4-BE49-F238E27FC236}">
                  <a16:creationId xmlns:a16="http://schemas.microsoft.com/office/drawing/2014/main" id="{FC7AD360-6CED-181C-836C-93C87FD0D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6" y="11704"/>
              <a:ext cx="49911" cy="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0" name="Picture 1180">
              <a:extLst>
                <a:ext uri="{FF2B5EF4-FFF2-40B4-BE49-F238E27FC236}">
                  <a16:creationId xmlns:a16="http://schemas.microsoft.com/office/drawing/2014/main" id="{B72037A3-9FA5-4061-8215-51CF776E5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43"/>
              <a:ext cx="82357" cy="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hape 74">
              <a:extLst>
                <a:ext uri="{FF2B5EF4-FFF2-40B4-BE49-F238E27FC236}">
                  <a16:creationId xmlns:a16="http://schemas.microsoft.com/office/drawing/2014/main" id="{DC42B691-F306-6CAE-5057-AEFCE165A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" y="274"/>
              <a:ext cx="82296" cy="11430"/>
            </a:xfrm>
            <a:custGeom>
              <a:avLst/>
              <a:gdLst>
                <a:gd name="T0" fmla="*/ 0 w 8229600"/>
                <a:gd name="T1" fmla="*/ 1143000 h 1143000"/>
                <a:gd name="T2" fmla="*/ 8229600 w 8229600"/>
                <a:gd name="T3" fmla="*/ 1143000 h 1143000"/>
                <a:gd name="T4" fmla="*/ 8229600 w 8229600"/>
                <a:gd name="T5" fmla="*/ 0 h 1143000"/>
                <a:gd name="T6" fmla="*/ 0 w 8229600"/>
                <a:gd name="T7" fmla="*/ 0 h 1143000"/>
                <a:gd name="T8" fmla="*/ 0 w 8229600"/>
                <a:gd name="T9" fmla="*/ 1143000 h 1143000"/>
                <a:gd name="T10" fmla="*/ 0 w 8229600"/>
                <a:gd name="T11" fmla="*/ 0 h 1143000"/>
                <a:gd name="T12" fmla="*/ 8229600 w 8229600"/>
                <a:gd name="T13" fmla="*/ 1143000 h 114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229600" h="1143000">
                  <a:moveTo>
                    <a:pt x="0" y="1143000"/>
                  </a:moveTo>
                  <a:lnTo>
                    <a:pt x="8229600" y="1143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noFill/>
            <a:ln w="914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964">
              <a:extLst>
                <a:ext uri="{FF2B5EF4-FFF2-40B4-BE49-F238E27FC236}">
                  <a16:creationId xmlns:a16="http://schemas.microsoft.com/office/drawing/2014/main" id="{ACD3CF5A-84A7-7FB1-B6EC-B4F85C102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" y="3675"/>
              <a:ext cx="56371" cy="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400" b="1" i="1" u="sng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Create Accounting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78" name="Picture 78">
              <a:extLst>
                <a:ext uri="{FF2B5EF4-FFF2-40B4-BE49-F238E27FC236}">
                  <a16:creationId xmlns:a16="http://schemas.microsoft.com/office/drawing/2014/main" id="{5A466191-C2F4-F1F3-0553-3D034F376F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" y="13533"/>
              <a:ext cx="80498" cy="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094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586FD0D-60CF-A980-B34D-ACF3E382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1059">
            <a:extLst>
              <a:ext uri="{FF2B5EF4-FFF2-40B4-BE49-F238E27FC236}">
                <a16:creationId xmlns:a16="http://schemas.microsoft.com/office/drawing/2014/main" id="{DADA0389-4D3A-D55D-E34F-09F878219445}"/>
              </a:ext>
            </a:extLst>
          </p:cNvPr>
          <p:cNvGrpSpPr>
            <a:grpSpLocks/>
          </p:cNvGrpSpPr>
          <p:nvPr/>
        </p:nvGrpSpPr>
        <p:grpSpPr bwMode="auto">
          <a:xfrm>
            <a:off x="0" y="457200"/>
            <a:ext cx="8320088" cy="5880100"/>
            <a:chOff x="0" y="0"/>
            <a:chExt cx="83195" cy="58795"/>
          </a:xfrm>
        </p:grpSpPr>
        <p:pic>
          <p:nvPicPr>
            <p:cNvPr id="84" name="Picture 84">
              <a:extLst>
                <a:ext uri="{FF2B5EF4-FFF2-40B4-BE49-F238E27FC236}">
                  <a16:creationId xmlns:a16="http://schemas.microsoft.com/office/drawing/2014/main" id="{0CBC62B8-B882-0107-62C4-6A3AF3F7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195" cy="1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86">
              <a:extLst>
                <a:ext uri="{FF2B5EF4-FFF2-40B4-BE49-F238E27FC236}">
                  <a16:creationId xmlns:a16="http://schemas.microsoft.com/office/drawing/2014/main" id="{DD88D3EF-2FF8-5127-E9F0-330EAB4DB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" y="11704"/>
              <a:ext cx="61158" cy="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4" name="Picture 1184">
              <a:extLst>
                <a:ext uri="{FF2B5EF4-FFF2-40B4-BE49-F238E27FC236}">
                  <a16:creationId xmlns:a16="http://schemas.microsoft.com/office/drawing/2014/main" id="{DB7CEC21-01E0-69DD-C853-A18623DBB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43"/>
              <a:ext cx="82357" cy="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hape 88">
              <a:extLst>
                <a:ext uri="{FF2B5EF4-FFF2-40B4-BE49-F238E27FC236}">
                  <a16:creationId xmlns:a16="http://schemas.microsoft.com/office/drawing/2014/main" id="{35AA4DE7-1C3B-AF81-90ED-E0E84DCF1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" y="274"/>
              <a:ext cx="82296" cy="11430"/>
            </a:xfrm>
            <a:custGeom>
              <a:avLst/>
              <a:gdLst>
                <a:gd name="T0" fmla="*/ 0 w 8229600"/>
                <a:gd name="T1" fmla="*/ 1143000 h 1143000"/>
                <a:gd name="T2" fmla="*/ 8229600 w 8229600"/>
                <a:gd name="T3" fmla="*/ 1143000 h 1143000"/>
                <a:gd name="T4" fmla="*/ 8229600 w 8229600"/>
                <a:gd name="T5" fmla="*/ 0 h 1143000"/>
                <a:gd name="T6" fmla="*/ 0 w 8229600"/>
                <a:gd name="T7" fmla="*/ 0 h 1143000"/>
                <a:gd name="T8" fmla="*/ 0 w 8229600"/>
                <a:gd name="T9" fmla="*/ 1143000 h 1143000"/>
                <a:gd name="T10" fmla="*/ 0 w 8229600"/>
                <a:gd name="T11" fmla="*/ 0 h 1143000"/>
                <a:gd name="T12" fmla="*/ 8229600 w 8229600"/>
                <a:gd name="T13" fmla="*/ 1143000 h 114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229600" h="1143000">
                  <a:moveTo>
                    <a:pt x="0" y="1143000"/>
                  </a:moveTo>
                  <a:lnTo>
                    <a:pt x="8229600" y="1143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noFill/>
            <a:ln w="914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1039">
              <a:extLst>
                <a:ext uri="{FF2B5EF4-FFF2-40B4-BE49-F238E27FC236}">
                  <a16:creationId xmlns:a16="http://schemas.microsoft.com/office/drawing/2014/main" id="{970BE2D9-CA52-1A6A-C4CA-E02D77E1D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1" y="3675"/>
              <a:ext cx="71316" cy="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400" b="1" i="1" u="sng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Create final accounting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92" name="Picture 92">
              <a:extLst>
                <a:ext uri="{FF2B5EF4-FFF2-40B4-BE49-F238E27FC236}">
                  <a16:creationId xmlns:a16="http://schemas.microsoft.com/office/drawing/2014/main" id="{BB890810-112C-111F-E77D-5879FEB30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" y="13533"/>
              <a:ext cx="80498" cy="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13564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145B59-CC9B-CEF0-E039-B2F3C3086B65}"/>
              </a:ext>
            </a:extLst>
          </p:cNvPr>
          <p:cNvSpPr txBox="1"/>
          <p:nvPr/>
        </p:nvSpPr>
        <p:spPr>
          <a:xfrm>
            <a:off x="3058510" y="299545"/>
            <a:ext cx="6081548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3075" marR="0">
              <a:lnSpc>
                <a:spcPct val="107000"/>
              </a:lnSpc>
            </a:pPr>
            <a:r>
              <a:rPr lang="en-US" sz="3200" b="1" i="1" u="sng" dirty="0">
                <a:solidFill>
                  <a:srgbClr val="FF0000"/>
                </a:solidFill>
                <a:effectLst/>
                <a:uFill>
                  <a:solidFill>
                    <a:srgbClr val="FF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View accounting</a:t>
            </a:r>
            <a:r>
              <a:rPr lang="en-US" sz="3200" b="1" i="1" u="none" strike="noStrike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3200" b="1" i="1" u="sng" dirty="0">
              <a:solidFill>
                <a:srgbClr val="FF0000"/>
              </a:solidFill>
              <a:effectLst/>
              <a:uFill>
                <a:solidFill>
                  <a:srgbClr val="FF0000"/>
                </a:solidFill>
              </a:u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5EFFFF3-2A2F-FAD6-F81B-FABFEEAC2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021" y="-1576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" name="Group 1127">
            <a:extLst>
              <a:ext uri="{FF2B5EF4-FFF2-40B4-BE49-F238E27FC236}">
                <a16:creationId xmlns:a16="http://schemas.microsoft.com/office/drawing/2014/main" id="{603B0A11-6E01-AE61-76EC-3F44C829365D}"/>
              </a:ext>
            </a:extLst>
          </p:cNvPr>
          <p:cNvGrpSpPr>
            <a:grpSpLocks/>
          </p:cNvGrpSpPr>
          <p:nvPr/>
        </p:nvGrpSpPr>
        <p:grpSpPr bwMode="auto">
          <a:xfrm>
            <a:off x="1545021" y="299545"/>
            <a:ext cx="8320088" cy="5880100"/>
            <a:chOff x="0" y="0"/>
            <a:chExt cx="83195" cy="58795"/>
          </a:xfrm>
        </p:grpSpPr>
        <p:pic>
          <p:nvPicPr>
            <p:cNvPr id="105" name="Picture 105">
              <a:extLst>
                <a:ext uri="{FF2B5EF4-FFF2-40B4-BE49-F238E27FC236}">
                  <a16:creationId xmlns:a16="http://schemas.microsoft.com/office/drawing/2014/main" id="{DB8073B6-1D87-AA56-38A2-0DFD560DD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195" cy="1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107">
              <a:extLst>
                <a:ext uri="{FF2B5EF4-FFF2-40B4-BE49-F238E27FC236}">
                  <a16:creationId xmlns:a16="http://schemas.microsoft.com/office/drawing/2014/main" id="{FFE8FE41-77CA-7F9D-9757-371555E66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6" y="11704"/>
              <a:ext cx="44272" cy="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8" name="Picture 1188">
              <a:extLst>
                <a:ext uri="{FF2B5EF4-FFF2-40B4-BE49-F238E27FC236}">
                  <a16:creationId xmlns:a16="http://schemas.microsoft.com/office/drawing/2014/main" id="{502CA25A-2A9E-D342-BC96-B3F1565EA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43"/>
              <a:ext cx="82357" cy="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hape 109">
              <a:extLst>
                <a:ext uri="{FF2B5EF4-FFF2-40B4-BE49-F238E27FC236}">
                  <a16:creationId xmlns:a16="http://schemas.microsoft.com/office/drawing/2014/main" id="{B7739C75-157E-C317-8183-2BFFEC157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" y="274"/>
              <a:ext cx="82296" cy="11430"/>
            </a:xfrm>
            <a:custGeom>
              <a:avLst/>
              <a:gdLst>
                <a:gd name="T0" fmla="*/ 0 w 8229600"/>
                <a:gd name="T1" fmla="*/ 1143000 h 1143000"/>
                <a:gd name="T2" fmla="*/ 8229600 w 8229600"/>
                <a:gd name="T3" fmla="*/ 1143000 h 1143000"/>
                <a:gd name="T4" fmla="*/ 8229600 w 8229600"/>
                <a:gd name="T5" fmla="*/ 0 h 1143000"/>
                <a:gd name="T6" fmla="*/ 0 w 8229600"/>
                <a:gd name="T7" fmla="*/ 0 h 1143000"/>
                <a:gd name="T8" fmla="*/ 0 w 8229600"/>
                <a:gd name="T9" fmla="*/ 1143000 h 1143000"/>
                <a:gd name="T10" fmla="*/ 0 w 8229600"/>
                <a:gd name="T11" fmla="*/ 0 h 1143000"/>
                <a:gd name="T12" fmla="*/ 8229600 w 8229600"/>
                <a:gd name="T13" fmla="*/ 1143000 h 114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229600" h="1143000">
                  <a:moveTo>
                    <a:pt x="0" y="1143000"/>
                  </a:moveTo>
                  <a:lnTo>
                    <a:pt x="8229600" y="1143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noFill/>
            <a:ln w="914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068">
              <a:extLst>
                <a:ext uri="{FF2B5EF4-FFF2-40B4-BE49-F238E27FC236}">
                  <a16:creationId xmlns:a16="http://schemas.microsoft.com/office/drawing/2014/main" id="{D5D99BE3-D0FD-52BE-0EEC-36327C9C7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8" y="3675"/>
              <a:ext cx="48858" cy="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400" b="1" i="1" u="sng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Impact on Entry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13" name="Picture 113">
              <a:extLst>
                <a:ext uri="{FF2B5EF4-FFF2-40B4-BE49-F238E27FC236}">
                  <a16:creationId xmlns:a16="http://schemas.microsoft.com/office/drawing/2014/main" id="{244261AB-26D3-DB72-1273-262305E60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" y="13533"/>
              <a:ext cx="80498" cy="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0415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0EA05-BDCD-77B2-961B-DB07F038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" y="204951"/>
            <a:ext cx="12069002" cy="64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537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885C965-40AB-027E-A8AB-7924ED492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53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1138">
            <a:extLst>
              <a:ext uri="{FF2B5EF4-FFF2-40B4-BE49-F238E27FC236}">
                <a16:creationId xmlns:a16="http://schemas.microsoft.com/office/drawing/2014/main" id="{BE76E413-3F51-B7CC-FFB0-2BCED8A1A3B9}"/>
              </a:ext>
            </a:extLst>
          </p:cNvPr>
          <p:cNvGrpSpPr>
            <a:grpSpLocks/>
          </p:cNvGrpSpPr>
          <p:nvPr/>
        </p:nvGrpSpPr>
        <p:grpSpPr bwMode="auto">
          <a:xfrm>
            <a:off x="1308538" y="457200"/>
            <a:ext cx="8320088" cy="5880100"/>
            <a:chOff x="0" y="0"/>
            <a:chExt cx="83195" cy="58795"/>
          </a:xfrm>
        </p:grpSpPr>
        <p:pic>
          <p:nvPicPr>
            <p:cNvPr id="119" name="Picture 119">
              <a:extLst>
                <a:ext uri="{FF2B5EF4-FFF2-40B4-BE49-F238E27FC236}">
                  <a16:creationId xmlns:a16="http://schemas.microsoft.com/office/drawing/2014/main" id="{2B6024D0-73AF-7DCD-1111-A7A1BD0B8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195" cy="1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21">
              <a:extLst>
                <a:ext uri="{FF2B5EF4-FFF2-40B4-BE49-F238E27FC236}">
                  <a16:creationId xmlns:a16="http://schemas.microsoft.com/office/drawing/2014/main" id="{B325C9D3-2D77-15EF-06FB-1BF96C9F8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91" y="11704"/>
              <a:ext cx="45446" cy="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2" name="Picture 1192">
              <a:extLst>
                <a:ext uri="{FF2B5EF4-FFF2-40B4-BE49-F238E27FC236}">
                  <a16:creationId xmlns:a16="http://schemas.microsoft.com/office/drawing/2014/main" id="{35967E4D-2120-3B78-01EE-E5F94FBA7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43"/>
              <a:ext cx="82357" cy="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hape 123">
              <a:extLst>
                <a:ext uri="{FF2B5EF4-FFF2-40B4-BE49-F238E27FC236}">
                  <a16:creationId xmlns:a16="http://schemas.microsoft.com/office/drawing/2014/main" id="{6B52446D-7CC3-BC2E-B4AA-1EB7C45FA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" y="274"/>
              <a:ext cx="82296" cy="11430"/>
            </a:xfrm>
            <a:custGeom>
              <a:avLst/>
              <a:gdLst>
                <a:gd name="T0" fmla="*/ 0 w 8229600"/>
                <a:gd name="T1" fmla="*/ 1143000 h 1143000"/>
                <a:gd name="T2" fmla="*/ 8229600 w 8229600"/>
                <a:gd name="T3" fmla="*/ 1143000 h 1143000"/>
                <a:gd name="T4" fmla="*/ 8229600 w 8229600"/>
                <a:gd name="T5" fmla="*/ 0 h 1143000"/>
                <a:gd name="T6" fmla="*/ 0 w 8229600"/>
                <a:gd name="T7" fmla="*/ 0 h 1143000"/>
                <a:gd name="T8" fmla="*/ 0 w 8229600"/>
                <a:gd name="T9" fmla="*/ 1143000 h 1143000"/>
                <a:gd name="T10" fmla="*/ 0 w 8229600"/>
                <a:gd name="T11" fmla="*/ 0 h 1143000"/>
                <a:gd name="T12" fmla="*/ 8229600 w 8229600"/>
                <a:gd name="T13" fmla="*/ 1143000 h 114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229600" h="1143000">
                  <a:moveTo>
                    <a:pt x="0" y="1143000"/>
                  </a:moveTo>
                  <a:lnTo>
                    <a:pt x="8229600" y="1143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noFill/>
            <a:ln w="914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1070">
              <a:extLst>
                <a:ext uri="{FF2B5EF4-FFF2-40B4-BE49-F238E27FC236}">
                  <a16:creationId xmlns:a16="http://schemas.microsoft.com/office/drawing/2014/main" id="{52ED9197-BC6D-0BEF-0F74-8C62AC936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0" y="3675"/>
              <a:ext cx="48798" cy="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400" b="1" i="1" u="sng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Make a Reverse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1071">
              <a:extLst>
                <a:ext uri="{FF2B5EF4-FFF2-40B4-BE49-F238E27FC236}">
                  <a16:creationId xmlns:a16="http://schemas.microsoft.com/office/drawing/2014/main" id="{1AB11550-4A28-9DC7-FAA9-36D97AFCB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70" y="3675"/>
              <a:ext cx="1682" cy="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400" b="1" i="1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27" name="Picture 127">
              <a:extLst>
                <a:ext uri="{FF2B5EF4-FFF2-40B4-BE49-F238E27FC236}">
                  <a16:creationId xmlns:a16="http://schemas.microsoft.com/office/drawing/2014/main" id="{E515F8FA-EBC0-6C64-1B7E-4384DA5B5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" y="13533"/>
              <a:ext cx="80498" cy="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61419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91696A-CFCF-E722-FDF0-1AA3C61CB858}"/>
              </a:ext>
            </a:extLst>
          </p:cNvPr>
          <p:cNvSpPr txBox="1"/>
          <p:nvPr/>
        </p:nvSpPr>
        <p:spPr>
          <a:xfrm>
            <a:off x="2806262" y="315310"/>
            <a:ext cx="633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sng" dirty="0">
                <a:solidFill>
                  <a:srgbClr val="FF0000"/>
                </a:solidFill>
                <a:effectLst/>
                <a:uFill>
                  <a:solidFill>
                    <a:srgbClr val="FF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Create final Accounting</a:t>
            </a:r>
            <a:endParaRPr lang="en-US" dirty="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8DB7199-8E66-A364-0713-EBA925A44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" name="Group 1147">
            <a:extLst>
              <a:ext uri="{FF2B5EF4-FFF2-40B4-BE49-F238E27FC236}">
                <a16:creationId xmlns:a16="http://schemas.microsoft.com/office/drawing/2014/main" id="{321E95CB-66D0-37D8-EA28-FF5D9314E32D}"/>
              </a:ext>
            </a:extLst>
          </p:cNvPr>
          <p:cNvGrpSpPr>
            <a:grpSpLocks/>
          </p:cNvGrpSpPr>
          <p:nvPr/>
        </p:nvGrpSpPr>
        <p:grpSpPr bwMode="auto">
          <a:xfrm>
            <a:off x="693683" y="228600"/>
            <a:ext cx="8320088" cy="6000750"/>
            <a:chOff x="0" y="0"/>
            <a:chExt cx="83195" cy="60015"/>
          </a:xfrm>
        </p:grpSpPr>
        <p:pic>
          <p:nvPicPr>
            <p:cNvPr id="161" name="Picture 161">
              <a:extLst>
                <a:ext uri="{FF2B5EF4-FFF2-40B4-BE49-F238E27FC236}">
                  <a16:creationId xmlns:a16="http://schemas.microsoft.com/office/drawing/2014/main" id="{2C01B633-E2FE-EB4D-220C-482A87A6A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195" cy="1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3">
              <a:extLst>
                <a:ext uri="{FF2B5EF4-FFF2-40B4-BE49-F238E27FC236}">
                  <a16:creationId xmlns:a16="http://schemas.microsoft.com/office/drawing/2014/main" id="{C741BDB1-19F8-DA88-4DBE-9911DE804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17" y="11704"/>
              <a:ext cx="47930" cy="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4" name="Picture 1204">
              <a:extLst>
                <a:ext uri="{FF2B5EF4-FFF2-40B4-BE49-F238E27FC236}">
                  <a16:creationId xmlns:a16="http://schemas.microsoft.com/office/drawing/2014/main" id="{DD4208FB-70BE-EE66-AD78-B5318126E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43"/>
              <a:ext cx="82357" cy="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hape 165">
              <a:extLst>
                <a:ext uri="{FF2B5EF4-FFF2-40B4-BE49-F238E27FC236}">
                  <a16:creationId xmlns:a16="http://schemas.microsoft.com/office/drawing/2014/main" id="{DFFA8C85-6606-6803-BB10-B4A69BE31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" y="274"/>
              <a:ext cx="82296" cy="11430"/>
            </a:xfrm>
            <a:custGeom>
              <a:avLst/>
              <a:gdLst>
                <a:gd name="T0" fmla="*/ 0 w 8229600"/>
                <a:gd name="T1" fmla="*/ 1143000 h 1143000"/>
                <a:gd name="T2" fmla="*/ 8229600 w 8229600"/>
                <a:gd name="T3" fmla="*/ 1143000 h 1143000"/>
                <a:gd name="T4" fmla="*/ 8229600 w 8229600"/>
                <a:gd name="T5" fmla="*/ 0 h 1143000"/>
                <a:gd name="T6" fmla="*/ 0 w 8229600"/>
                <a:gd name="T7" fmla="*/ 0 h 1143000"/>
                <a:gd name="T8" fmla="*/ 0 w 8229600"/>
                <a:gd name="T9" fmla="*/ 1143000 h 1143000"/>
                <a:gd name="T10" fmla="*/ 0 w 8229600"/>
                <a:gd name="T11" fmla="*/ 0 h 1143000"/>
                <a:gd name="T12" fmla="*/ 8229600 w 8229600"/>
                <a:gd name="T13" fmla="*/ 1143000 h 114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229600" h="1143000">
                  <a:moveTo>
                    <a:pt x="0" y="1143000"/>
                  </a:moveTo>
                  <a:lnTo>
                    <a:pt x="8229600" y="1143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noFill/>
            <a:ln w="914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086">
              <a:extLst>
                <a:ext uri="{FF2B5EF4-FFF2-40B4-BE49-F238E27FC236}">
                  <a16:creationId xmlns:a16="http://schemas.microsoft.com/office/drawing/2014/main" id="{C0E32250-2B96-1724-EB70-D30CF5817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05" y="3675"/>
              <a:ext cx="53790" cy="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400" b="1" i="1" u="sng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Impact on Entries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69" name="Picture 169">
              <a:extLst>
                <a:ext uri="{FF2B5EF4-FFF2-40B4-BE49-F238E27FC236}">
                  <a16:creationId xmlns:a16="http://schemas.microsoft.com/office/drawing/2014/main" id="{E450E3C8-A325-F42F-0264-735E884F1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13533"/>
              <a:ext cx="82296" cy="46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2982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E1ECAD99-8C96-8333-174C-20DC9D827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75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1051">
            <a:extLst>
              <a:ext uri="{FF2B5EF4-FFF2-40B4-BE49-F238E27FC236}">
                <a16:creationId xmlns:a16="http://schemas.microsoft.com/office/drawing/2014/main" id="{8F763C62-AF5E-D10F-D8D2-21B7E40DEE66}"/>
              </a:ext>
            </a:extLst>
          </p:cNvPr>
          <p:cNvGrpSpPr>
            <a:grpSpLocks/>
          </p:cNvGrpSpPr>
          <p:nvPr/>
        </p:nvGrpSpPr>
        <p:grpSpPr bwMode="auto">
          <a:xfrm>
            <a:off x="1024758" y="457200"/>
            <a:ext cx="8320088" cy="5880100"/>
            <a:chOff x="0" y="0"/>
            <a:chExt cx="83195" cy="58795"/>
          </a:xfrm>
        </p:grpSpPr>
        <p:pic>
          <p:nvPicPr>
            <p:cNvPr id="175" name="Picture 175">
              <a:extLst>
                <a:ext uri="{FF2B5EF4-FFF2-40B4-BE49-F238E27FC236}">
                  <a16:creationId xmlns:a16="http://schemas.microsoft.com/office/drawing/2014/main" id="{A0EFA1D0-A44A-26CE-5AD8-29688FE35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195" cy="1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177">
              <a:extLst>
                <a:ext uri="{FF2B5EF4-FFF2-40B4-BE49-F238E27FC236}">
                  <a16:creationId xmlns:a16="http://schemas.microsoft.com/office/drawing/2014/main" id="{1F18A7C5-A86F-D672-A43D-C125FD8A1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1" y="11704"/>
              <a:ext cx="65242" cy="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8" name="Picture 1208">
              <a:extLst>
                <a:ext uri="{FF2B5EF4-FFF2-40B4-BE49-F238E27FC236}">
                  <a16:creationId xmlns:a16="http://schemas.microsoft.com/office/drawing/2014/main" id="{B66EE397-678F-847D-7592-8E88AE52E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43"/>
              <a:ext cx="82357" cy="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hape 179">
              <a:extLst>
                <a:ext uri="{FF2B5EF4-FFF2-40B4-BE49-F238E27FC236}">
                  <a16:creationId xmlns:a16="http://schemas.microsoft.com/office/drawing/2014/main" id="{60A35376-D0B8-161B-BD6B-1251B6462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" y="274"/>
              <a:ext cx="82296" cy="11430"/>
            </a:xfrm>
            <a:custGeom>
              <a:avLst/>
              <a:gdLst>
                <a:gd name="T0" fmla="*/ 0 w 8229600"/>
                <a:gd name="T1" fmla="*/ 1143000 h 1143000"/>
                <a:gd name="T2" fmla="*/ 8229600 w 8229600"/>
                <a:gd name="T3" fmla="*/ 1143000 h 1143000"/>
                <a:gd name="T4" fmla="*/ 8229600 w 8229600"/>
                <a:gd name="T5" fmla="*/ 0 h 1143000"/>
                <a:gd name="T6" fmla="*/ 0 w 8229600"/>
                <a:gd name="T7" fmla="*/ 0 h 1143000"/>
                <a:gd name="T8" fmla="*/ 0 w 8229600"/>
                <a:gd name="T9" fmla="*/ 1143000 h 1143000"/>
                <a:gd name="T10" fmla="*/ 0 w 8229600"/>
                <a:gd name="T11" fmla="*/ 0 h 1143000"/>
                <a:gd name="T12" fmla="*/ 8229600 w 8229600"/>
                <a:gd name="T13" fmla="*/ 1143000 h 114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229600" h="1143000">
                  <a:moveTo>
                    <a:pt x="0" y="1143000"/>
                  </a:moveTo>
                  <a:lnTo>
                    <a:pt x="8229600" y="1143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noFill/>
            <a:ln w="914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1031">
              <a:extLst>
                <a:ext uri="{FF2B5EF4-FFF2-40B4-BE49-F238E27FC236}">
                  <a16:creationId xmlns:a16="http://schemas.microsoft.com/office/drawing/2014/main" id="{E8FCF8D3-133E-E131-7794-9B20AD39D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9" y="3675"/>
              <a:ext cx="76768" cy="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400" b="1" i="1" u="sng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Process customer Refund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83" name="Picture 183">
              <a:extLst>
                <a:ext uri="{FF2B5EF4-FFF2-40B4-BE49-F238E27FC236}">
                  <a16:creationId xmlns:a16="http://schemas.microsoft.com/office/drawing/2014/main" id="{065C1A99-C9C8-9D90-F7A9-A7D8EE49D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" y="13533"/>
              <a:ext cx="80498" cy="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22169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>
            <a:extLst>
              <a:ext uri="{FF2B5EF4-FFF2-40B4-BE49-F238E27FC236}">
                <a16:creationId xmlns:a16="http://schemas.microsoft.com/office/drawing/2014/main" id="{F64C4062-119E-D41B-BC9D-334A7FB14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72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" name="Group 1164">
            <a:extLst>
              <a:ext uri="{FF2B5EF4-FFF2-40B4-BE49-F238E27FC236}">
                <a16:creationId xmlns:a16="http://schemas.microsoft.com/office/drawing/2014/main" id="{F24F4B87-0BA6-ED6B-E354-23B709E05EE7}"/>
              </a:ext>
            </a:extLst>
          </p:cNvPr>
          <p:cNvGrpSpPr>
            <a:grpSpLocks/>
          </p:cNvGrpSpPr>
          <p:nvPr/>
        </p:nvGrpSpPr>
        <p:grpSpPr bwMode="auto">
          <a:xfrm>
            <a:off x="1497724" y="457200"/>
            <a:ext cx="8320088" cy="5880100"/>
            <a:chOff x="0" y="0"/>
            <a:chExt cx="83195" cy="58795"/>
          </a:xfrm>
        </p:grpSpPr>
        <p:pic>
          <p:nvPicPr>
            <p:cNvPr id="189" name="Picture 189">
              <a:extLst>
                <a:ext uri="{FF2B5EF4-FFF2-40B4-BE49-F238E27FC236}">
                  <a16:creationId xmlns:a16="http://schemas.microsoft.com/office/drawing/2014/main" id="{9D866AE2-CA33-99FB-7848-6280FDFBD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195" cy="1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191">
              <a:extLst>
                <a:ext uri="{FF2B5EF4-FFF2-40B4-BE49-F238E27FC236}">
                  <a16:creationId xmlns:a16="http://schemas.microsoft.com/office/drawing/2014/main" id="{081F9C42-B791-B805-4F5F-B1CC76816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1" y="11704"/>
              <a:ext cx="20817" cy="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2" name="Picture 1212">
              <a:extLst>
                <a:ext uri="{FF2B5EF4-FFF2-40B4-BE49-F238E27FC236}">
                  <a16:creationId xmlns:a16="http://schemas.microsoft.com/office/drawing/2014/main" id="{04A9683C-8D46-7F9F-3C50-EAA709821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43"/>
              <a:ext cx="82357" cy="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hape 193">
              <a:extLst>
                <a:ext uri="{FF2B5EF4-FFF2-40B4-BE49-F238E27FC236}">
                  <a16:creationId xmlns:a16="http://schemas.microsoft.com/office/drawing/2014/main" id="{2AEF78E2-7E4A-EEEC-6959-BB7A715B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" y="274"/>
              <a:ext cx="82296" cy="11430"/>
            </a:xfrm>
            <a:custGeom>
              <a:avLst/>
              <a:gdLst>
                <a:gd name="T0" fmla="*/ 0 w 8229600"/>
                <a:gd name="T1" fmla="*/ 1143000 h 1143000"/>
                <a:gd name="T2" fmla="*/ 8229600 w 8229600"/>
                <a:gd name="T3" fmla="*/ 1143000 h 1143000"/>
                <a:gd name="T4" fmla="*/ 8229600 w 8229600"/>
                <a:gd name="T5" fmla="*/ 0 h 1143000"/>
                <a:gd name="T6" fmla="*/ 0 w 8229600"/>
                <a:gd name="T7" fmla="*/ 0 h 1143000"/>
                <a:gd name="T8" fmla="*/ 0 w 8229600"/>
                <a:gd name="T9" fmla="*/ 1143000 h 1143000"/>
                <a:gd name="T10" fmla="*/ 0 w 8229600"/>
                <a:gd name="T11" fmla="*/ 0 h 1143000"/>
                <a:gd name="T12" fmla="*/ 8229600 w 8229600"/>
                <a:gd name="T13" fmla="*/ 1143000 h 114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229600" h="1143000">
                  <a:moveTo>
                    <a:pt x="0" y="1143000"/>
                  </a:moveTo>
                  <a:lnTo>
                    <a:pt x="8229600" y="1143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noFill/>
            <a:ln w="914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046">
              <a:extLst>
                <a:ext uri="{FF2B5EF4-FFF2-40B4-BE49-F238E27FC236}">
                  <a16:creationId xmlns:a16="http://schemas.microsoft.com/office/drawing/2014/main" id="{4107897C-C5F1-CA66-AD6C-63FC56BC9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73" y="3675"/>
              <a:ext cx="17689" cy="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400" b="1" i="1" u="sng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Apply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97" name="Picture 197">
              <a:extLst>
                <a:ext uri="{FF2B5EF4-FFF2-40B4-BE49-F238E27FC236}">
                  <a16:creationId xmlns:a16="http://schemas.microsoft.com/office/drawing/2014/main" id="{727255AA-9997-064E-307B-721D527E0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" y="13533"/>
              <a:ext cx="80498" cy="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6860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ECBE7E89-AA11-8F6E-7E8D-6D80C755A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103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1156">
            <a:extLst>
              <a:ext uri="{FF2B5EF4-FFF2-40B4-BE49-F238E27FC236}">
                <a16:creationId xmlns:a16="http://schemas.microsoft.com/office/drawing/2014/main" id="{0D915722-AD42-C879-2232-E5B7794281A1}"/>
              </a:ext>
            </a:extLst>
          </p:cNvPr>
          <p:cNvGrpSpPr>
            <a:grpSpLocks/>
          </p:cNvGrpSpPr>
          <p:nvPr/>
        </p:nvGrpSpPr>
        <p:grpSpPr bwMode="auto">
          <a:xfrm>
            <a:off x="972206" y="457200"/>
            <a:ext cx="10262425" cy="5848350"/>
            <a:chOff x="0" y="0"/>
            <a:chExt cx="102617" cy="58490"/>
          </a:xfrm>
        </p:grpSpPr>
        <p:pic>
          <p:nvPicPr>
            <p:cNvPr id="203" name="Picture 203">
              <a:extLst>
                <a:ext uri="{FF2B5EF4-FFF2-40B4-BE49-F238E27FC236}">
                  <a16:creationId xmlns:a16="http://schemas.microsoft.com/office/drawing/2014/main" id="{0CA874DF-3F4E-C1BC-2BDE-6FFF5E27B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195" cy="1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205">
              <a:extLst>
                <a:ext uri="{FF2B5EF4-FFF2-40B4-BE49-F238E27FC236}">
                  <a16:creationId xmlns:a16="http://schemas.microsoft.com/office/drawing/2014/main" id="{9679B268-8413-B315-CAE0-753DA09B7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" y="11704"/>
              <a:ext cx="80422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6" name="Picture 1216">
              <a:extLst>
                <a:ext uri="{FF2B5EF4-FFF2-40B4-BE49-F238E27FC236}">
                  <a16:creationId xmlns:a16="http://schemas.microsoft.com/office/drawing/2014/main" id="{9BA0C6CD-2BB9-1A44-2786-056034D75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33"/>
              <a:ext cx="82357" cy="11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hape 207">
              <a:extLst>
                <a:ext uri="{FF2B5EF4-FFF2-40B4-BE49-F238E27FC236}">
                  <a16:creationId xmlns:a16="http://schemas.microsoft.com/office/drawing/2014/main" id="{243AB824-AB40-D680-A9D5-F1FF818F8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" y="274"/>
              <a:ext cx="82296" cy="11430"/>
            </a:xfrm>
            <a:custGeom>
              <a:avLst/>
              <a:gdLst>
                <a:gd name="T0" fmla="*/ 0 w 8229600"/>
                <a:gd name="T1" fmla="*/ 1143000 h 1143000"/>
                <a:gd name="T2" fmla="*/ 8229600 w 8229600"/>
                <a:gd name="T3" fmla="*/ 1143000 h 1143000"/>
                <a:gd name="T4" fmla="*/ 8229600 w 8229600"/>
                <a:gd name="T5" fmla="*/ 0 h 1143000"/>
                <a:gd name="T6" fmla="*/ 0 w 8229600"/>
                <a:gd name="T7" fmla="*/ 0 h 1143000"/>
                <a:gd name="T8" fmla="*/ 0 w 8229600"/>
                <a:gd name="T9" fmla="*/ 1143000 h 1143000"/>
                <a:gd name="T10" fmla="*/ 0 w 8229600"/>
                <a:gd name="T11" fmla="*/ 0 h 1143000"/>
                <a:gd name="T12" fmla="*/ 8229600 w 8229600"/>
                <a:gd name="T13" fmla="*/ 1143000 h 114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229600" h="1143000">
                  <a:moveTo>
                    <a:pt x="0" y="1143000"/>
                  </a:moveTo>
                  <a:lnTo>
                    <a:pt x="8229600" y="1143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noFill/>
            <a:ln w="914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1074">
              <a:extLst>
                <a:ext uri="{FF2B5EF4-FFF2-40B4-BE49-F238E27FC236}">
                  <a16:creationId xmlns:a16="http://schemas.microsoft.com/office/drawing/2014/main" id="{FBCFE564-A7F5-9A5D-AA12-91DAF5E74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" y="3892"/>
              <a:ext cx="97762" cy="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0" b="1" i="1" u="sng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Refund transactions   in pending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11" name="Picture 211">
              <a:extLst>
                <a:ext uri="{FF2B5EF4-FFF2-40B4-BE49-F238E27FC236}">
                  <a16:creationId xmlns:a16="http://schemas.microsoft.com/office/drawing/2014/main" id="{87F2A5F8-8F72-93AA-1B1D-870BCFBBA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" y="13228"/>
              <a:ext cx="80498" cy="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hape 212">
              <a:extLst>
                <a:ext uri="{FF2B5EF4-FFF2-40B4-BE49-F238E27FC236}">
                  <a16:creationId xmlns:a16="http://schemas.microsoft.com/office/drawing/2014/main" id="{850E7204-7298-E1CC-77D5-845221486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" y="3862"/>
              <a:ext cx="8382" cy="5715"/>
            </a:xfrm>
            <a:custGeom>
              <a:avLst/>
              <a:gdLst>
                <a:gd name="T0" fmla="*/ 552450 w 838200"/>
                <a:gd name="T1" fmla="*/ 0 h 571500"/>
                <a:gd name="T2" fmla="*/ 838200 w 838200"/>
                <a:gd name="T3" fmla="*/ 285750 h 571500"/>
                <a:gd name="T4" fmla="*/ 552450 w 838200"/>
                <a:gd name="T5" fmla="*/ 571500 h 571500"/>
                <a:gd name="T6" fmla="*/ 552450 w 838200"/>
                <a:gd name="T7" fmla="*/ 428625 h 571500"/>
                <a:gd name="T8" fmla="*/ 0 w 838200"/>
                <a:gd name="T9" fmla="*/ 428625 h 571500"/>
                <a:gd name="T10" fmla="*/ 0 w 838200"/>
                <a:gd name="T11" fmla="*/ 142875 h 571500"/>
                <a:gd name="T12" fmla="*/ 552450 w 838200"/>
                <a:gd name="T13" fmla="*/ 142875 h 571500"/>
                <a:gd name="T14" fmla="*/ 552450 w 838200"/>
                <a:gd name="T15" fmla="*/ 0 h 571500"/>
                <a:gd name="T16" fmla="*/ 0 w 838200"/>
                <a:gd name="T17" fmla="*/ 0 h 571500"/>
                <a:gd name="T18" fmla="*/ 838200 w 838200"/>
                <a:gd name="T19" fmla="*/ 571500 h 57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838200" h="571500">
                  <a:moveTo>
                    <a:pt x="552450" y="0"/>
                  </a:moveTo>
                  <a:lnTo>
                    <a:pt x="838200" y="285750"/>
                  </a:lnTo>
                  <a:lnTo>
                    <a:pt x="552450" y="571500"/>
                  </a:lnTo>
                  <a:lnTo>
                    <a:pt x="552450" y="428625"/>
                  </a:lnTo>
                  <a:lnTo>
                    <a:pt x="0" y="428625"/>
                  </a:lnTo>
                  <a:lnTo>
                    <a:pt x="0" y="142875"/>
                  </a:lnTo>
                  <a:lnTo>
                    <a:pt x="552450" y="142875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Shape 213">
              <a:extLst>
                <a:ext uri="{FF2B5EF4-FFF2-40B4-BE49-F238E27FC236}">
                  <a16:creationId xmlns:a16="http://schemas.microsoft.com/office/drawing/2014/main" id="{B99A3BA3-C8D3-369B-2C16-7A6CAAB71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2" y="3710"/>
              <a:ext cx="8382" cy="5715"/>
            </a:xfrm>
            <a:custGeom>
              <a:avLst/>
              <a:gdLst>
                <a:gd name="T0" fmla="*/ 0 w 838200"/>
                <a:gd name="T1" fmla="*/ 142875 h 571500"/>
                <a:gd name="T2" fmla="*/ 552450 w 838200"/>
                <a:gd name="T3" fmla="*/ 142875 h 571500"/>
                <a:gd name="T4" fmla="*/ 552450 w 838200"/>
                <a:gd name="T5" fmla="*/ 0 h 571500"/>
                <a:gd name="T6" fmla="*/ 838200 w 838200"/>
                <a:gd name="T7" fmla="*/ 285750 h 571500"/>
                <a:gd name="T8" fmla="*/ 552450 w 838200"/>
                <a:gd name="T9" fmla="*/ 571500 h 571500"/>
                <a:gd name="T10" fmla="*/ 552450 w 838200"/>
                <a:gd name="T11" fmla="*/ 428625 h 571500"/>
                <a:gd name="T12" fmla="*/ 0 w 838200"/>
                <a:gd name="T13" fmla="*/ 428625 h 571500"/>
                <a:gd name="T14" fmla="*/ 0 w 838200"/>
                <a:gd name="T15" fmla="*/ 142875 h 571500"/>
                <a:gd name="T16" fmla="*/ 0 w 838200"/>
                <a:gd name="T17" fmla="*/ 0 h 571500"/>
                <a:gd name="T18" fmla="*/ 838200 w 838200"/>
                <a:gd name="T19" fmla="*/ 571500 h 57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838200" h="571500">
                  <a:moveTo>
                    <a:pt x="0" y="142875"/>
                  </a:moveTo>
                  <a:lnTo>
                    <a:pt x="552450" y="142875"/>
                  </a:lnTo>
                  <a:lnTo>
                    <a:pt x="552450" y="0"/>
                  </a:lnTo>
                  <a:lnTo>
                    <a:pt x="838200" y="285750"/>
                  </a:lnTo>
                  <a:lnTo>
                    <a:pt x="552450" y="571500"/>
                  </a:lnTo>
                  <a:lnTo>
                    <a:pt x="552450" y="428625"/>
                  </a:lnTo>
                  <a:lnTo>
                    <a:pt x="0" y="428625"/>
                  </a:lnTo>
                  <a:lnTo>
                    <a:pt x="0" y="142875"/>
                  </a:lnTo>
                  <a:close/>
                </a:path>
              </a:pathLst>
            </a:custGeom>
            <a:noFill/>
            <a:ln w="25908">
              <a:solidFill>
                <a:srgbClr val="385D8A"/>
              </a:solidFill>
              <a:miter lim="101601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9474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A9D045-6A52-6AAF-19EB-E02950B335B8}"/>
              </a:ext>
            </a:extLst>
          </p:cNvPr>
          <p:cNvSpPr txBox="1"/>
          <p:nvPr/>
        </p:nvSpPr>
        <p:spPr>
          <a:xfrm>
            <a:off x="567559" y="2222938"/>
            <a:ext cx="8178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latin typeface="Calibri-Bold"/>
              </a:rPr>
              <a:t>Period Closing and Reporting</a:t>
            </a: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AA4E3DF-C911-FDD1-3F77-1F438EE2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Abdo </a:t>
            </a:r>
            <a:r>
              <a:rPr lang="en-US" dirty="0" err="1"/>
              <a:t>alfattah</a:t>
            </a:r>
            <a:r>
              <a:rPr lang="en-US" dirty="0"/>
              <a:t>&amp; </a:t>
            </a:r>
            <a:r>
              <a:rPr lang="en-US" dirty="0" err="1"/>
              <a:t>osama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624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D47730-781F-3043-6DF6-62FF131D0047}"/>
              </a:ext>
            </a:extLst>
          </p:cNvPr>
          <p:cNvSpPr txBox="1"/>
          <p:nvPr/>
        </p:nvSpPr>
        <p:spPr>
          <a:xfrm>
            <a:off x="725214" y="599090"/>
            <a:ext cx="841484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Aft>
                <a:spcPts val="800"/>
              </a:spcAft>
              <a:tabLst>
                <a:tab pos="12573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 Period-End Close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CF113-7AF8-CB23-8D47-D73D52A29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16" y="1027579"/>
            <a:ext cx="7677807" cy="58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595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D6A31-43EE-3BE1-B833-8001B86B1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8" y="613155"/>
            <a:ext cx="8023707" cy="41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666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CD4C76-AD0C-FD82-E842-69F68C7EF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08" y="441549"/>
            <a:ext cx="6157890" cy="47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55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09B4A0-BB6A-5739-D34D-4B3F318E788F}"/>
              </a:ext>
            </a:extLst>
          </p:cNvPr>
          <p:cNvSpPr txBox="1"/>
          <p:nvPr/>
        </p:nvSpPr>
        <p:spPr>
          <a:xfrm>
            <a:off x="5628290" y="740978"/>
            <a:ext cx="3153103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 rtl="1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Generate Financial Reports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D9028-0F1C-A29F-3F21-6DE8B339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79" y="1143852"/>
            <a:ext cx="7386889" cy="54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95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211</TotalTime>
  <Words>1175</Words>
  <Application>Microsoft Office PowerPoint</Application>
  <PresentationFormat>Widescreen</PresentationFormat>
  <Paragraphs>152</Paragraphs>
  <Slides>138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50" baseType="lpstr">
      <vt:lpstr>Arial</vt:lpstr>
      <vt:lpstr>Arial Black</vt:lpstr>
      <vt:lpstr>Calibri</vt:lpstr>
      <vt:lpstr>Calibri-Bold</vt:lpstr>
      <vt:lpstr>Cambria</vt:lpstr>
      <vt:lpstr>Century Gothic</vt:lpstr>
      <vt:lpstr>Courier New</vt:lpstr>
      <vt:lpstr>CourierNewPSMT</vt:lpstr>
      <vt:lpstr>Symbol</vt:lpstr>
      <vt:lpstr>Times New Roman</vt:lpstr>
      <vt:lpstr>Wingdings 3</vt:lpstr>
      <vt:lpstr>Ion</vt:lpstr>
      <vt:lpstr>Accounts Receivable Operations and Reporting in Oracle ERP</vt:lpstr>
      <vt:lpstr>Create and Manage Customer Invoices:</vt:lpstr>
      <vt:lpstr>Create customers </vt:lpstr>
      <vt:lpstr>Fill the informations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Invoice Header Details</vt:lpstr>
      <vt:lpstr>PowerPoint Presentation</vt:lpstr>
      <vt:lpstr>PowerPoint Presentation</vt:lpstr>
      <vt:lpstr>Auto-Invoicing Process:  Use the auto-invoice process to import and generate invoices from other modules (e.g., Order Management). Validate and post auto-generated invoices</vt:lpstr>
      <vt:lpstr>PowerPoint Presentation</vt:lpstr>
      <vt:lpstr>PowerPoint Presentation</vt:lpstr>
      <vt:lpstr>Invoice Adjustments:  Apply adjustments or credits to existing customer invoices (e.g., discounts, disputes). Post adjustments and analyze their impact on the customer's account balance.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Inquiry and Aging Report:  Use inquiry tools to view customer account details. Run and review the Aging Report to track outstanding balances by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Payment Management and Cash Applications Alia &amp; Mahmoud</vt:lpstr>
      <vt:lpstr>Create bank</vt:lpstr>
      <vt:lpstr>2- Choose set up, then bank then bank account</vt:lpstr>
      <vt:lpstr>3-select create: </vt:lpstr>
      <vt:lpstr>4-create bank account then contenue:</vt:lpstr>
      <vt:lpstr>5- Fill the account information, then save and next:</vt:lpstr>
      <vt:lpstr>6- Fill account controls, then save and next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Abdo alfattah&amp; osama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Tarek Fadaly</dc:creator>
  <cp:lastModifiedBy>Tarek Fadaly</cp:lastModifiedBy>
  <cp:revision>3</cp:revision>
  <dcterms:created xsi:type="dcterms:W3CDTF">2025-03-11T18:31:25Z</dcterms:created>
  <dcterms:modified xsi:type="dcterms:W3CDTF">2025-03-11T22:06:17Z</dcterms:modified>
</cp:coreProperties>
</file>